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sldIdLst>
    <p:sldId id="256" r:id="rId5"/>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25" d="100"/>
          <a:sy n="125" d="100"/>
        </p:scale>
        <p:origin x="1128" y="29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1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ictoria Fennell" userId="19f3317a-01cb-4d8b-8bb2-b456c3d66d06" providerId="ADAL" clId="{82616C75-61BD-4926-A35A-7318EDB73BFD}"/>
    <pc:docChg chg="custSel modSld">
      <pc:chgData name="Victoria Fennell" userId="19f3317a-01cb-4d8b-8bb2-b456c3d66d06" providerId="ADAL" clId="{82616C75-61BD-4926-A35A-7318EDB73BFD}" dt="2025-12-18T20:39:43.621" v="974" actId="20577"/>
      <pc:docMkLst>
        <pc:docMk/>
      </pc:docMkLst>
      <pc:sldChg chg="modSp mod">
        <pc:chgData name="Victoria Fennell" userId="19f3317a-01cb-4d8b-8bb2-b456c3d66d06" providerId="ADAL" clId="{82616C75-61BD-4926-A35A-7318EDB73BFD}" dt="2025-12-18T20:39:43.621" v="974" actId="20577"/>
        <pc:sldMkLst>
          <pc:docMk/>
          <pc:sldMk cId="1948607701" sldId="256"/>
        </pc:sldMkLst>
        <pc:spChg chg="mod">
          <ac:chgData name="Victoria Fennell" userId="19f3317a-01cb-4d8b-8bb2-b456c3d66d06" providerId="ADAL" clId="{82616C75-61BD-4926-A35A-7318EDB73BFD}" dt="2025-12-18T20:39:43.621" v="974" actId="20577"/>
          <ac:spMkLst>
            <pc:docMk/>
            <pc:sldMk cId="1948607701" sldId="256"/>
            <ac:spMk id="8" creationId="{14EA7E59-7AEE-1415-A525-8339759A7A7D}"/>
          </ac:spMkLst>
        </pc:spChg>
        <pc:spChg chg="mod">
          <ac:chgData name="Victoria Fennell" userId="19f3317a-01cb-4d8b-8bb2-b456c3d66d06" providerId="ADAL" clId="{82616C75-61BD-4926-A35A-7318EDB73BFD}" dt="2025-12-18T13:35:23.847" v="544" actId="20577"/>
          <ac:spMkLst>
            <pc:docMk/>
            <pc:sldMk cId="1948607701" sldId="256"/>
            <ac:spMk id="10" creationId="{3A78E11E-7E4D-CAC8-304E-429CFFFE4B33}"/>
          </ac:spMkLst>
        </pc:spChg>
        <pc:spChg chg="mod">
          <ac:chgData name="Victoria Fennell" userId="19f3317a-01cb-4d8b-8bb2-b456c3d66d06" providerId="ADAL" clId="{82616C75-61BD-4926-A35A-7318EDB73BFD}" dt="2025-12-18T13:36:03.956" v="549" actId="20577"/>
          <ac:spMkLst>
            <pc:docMk/>
            <pc:sldMk cId="1948607701" sldId="256"/>
            <ac:spMk id="13" creationId="{9D565698-C6AD-48F3-6114-DF4EBE273582}"/>
          </ac:spMkLst>
        </pc:spChg>
        <pc:spChg chg="mod">
          <ac:chgData name="Victoria Fennell" userId="19f3317a-01cb-4d8b-8bb2-b456c3d66d06" providerId="ADAL" clId="{82616C75-61BD-4926-A35A-7318EDB73BFD}" dt="2025-12-18T13:36:53.445" v="555" actId="20577"/>
          <ac:spMkLst>
            <pc:docMk/>
            <pc:sldMk cId="1948607701" sldId="256"/>
            <ac:spMk id="14" creationId="{C1BF6D40-30AD-4FA1-82D7-83CB8720C613}"/>
          </ac:spMkLst>
        </pc:spChg>
        <pc:spChg chg="mod">
          <ac:chgData name="Victoria Fennell" userId="19f3317a-01cb-4d8b-8bb2-b456c3d66d06" providerId="ADAL" clId="{82616C75-61BD-4926-A35A-7318EDB73BFD}" dt="2025-12-18T13:36:38.303" v="554" actId="33524"/>
          <ac:spMkLst>
            <pc:docMk/>
            <pc:sldMk cId="1948607701" sldId="256"/>
            <ac:spMk id="15" creationId="{2B43C3A8-E4CF-5A88-7CD0-66C8A9B5EBD4}"/>
          </ac:spMkLst>
        </pc:spChg>
        <pc:spChg chg="mod">
          <ac:chgData name="Victoria Fennell" userId="19f3317a-01cb-4d8b-8bb2-b456c3d66d06" providerId="ADAL" clId="{82616C75-61BD-4926-A35A-7318EDB73BFD}" dt="2025-12-18T13:37:06.400" v="556" actId="20577"/>
          <ac:spMkLst>
            <pc:docMk/>
            <pc:sldMk cId="1948607701" sldId="256"/>
            <ac:spMk id="17" creationId="{9C30CBCF-0C37-570D-BBC2-1B81904184B9}"/>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GB"/>
              <a:t>Click to edit Master title style</a:t>
            </a:r>
            <a:endParaRPr lang="en-US"/>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GB"/>
              <a:t>Click to edit Master subtitle style</a:t>
            </a:r>
            <a:endParaRPr lang="en-US"/>
          </a:p>
        </p:txBody>
      </p:sp>
      <p:sp>
        <p:nvSpPr>
          <p:cNvPr id="4" name="Date Placeholder 3"/>
          <p:cNvSpPr>
            <a:spLocks noGrp="1"/>
          </p:cNvSpPr>
          <p:nvPr>
            <p:ph type="dt" sz="half" idx="10"/>
          </p:nvPr>
        </p:nvSpPr>
        <p:spPr/>
        <p:txBody>
          <a:bodyPr/>
          <a:lstStyle/>
          <a:p>
            <a:fld id="{C317A192-67E3-2F4C-A746-9002A62BCC01}" type="datetimeFigureOut">
              <a:rPr lang="en-US" smtClean="0"/>
              <a:t>12/18/2025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508E6F-7966-724E-9335-F9CDF649565C}" type="slidenum">
              <a:rPr lang="en-US" smtClean="0"/>
              <a:t>‹#›</a:t>
            </a:fld>
            <a:endParaRPr lang="en-US"/>
          </a:p>
        </p:txBody>
      </p:sp>
    </p:spTree>
    <p:extLst>
      <p:ext uri="{BB962C8B-B14F-4D97-AF65-F5344CB8AC3E}">
        <p14:creationId xmlns:p14="http://schemas.microsoft.com/office/powerpoint/2010/main" val="19430196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C317A192-67E3-2F4C-A746-9002A62BCC01}" type="datetimeFigureOut">
              <a:rPr lang="en-US" smtClean="0"/>
              <a:t>12/18/2025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508E6F-7966-724E-9335-F9CDF649565C}" type="slidenum">
              <a:rPr lang="en-US" smtClean="0"/>
              <a:t>‹#›</a:t>
            </a:fld>
            <a:endParaRPr lang="en-US"/>
          </a:p>
        </p:txBody>
      </p:sp>
    </p:spTree>
    <p:extLst>
      <p:ext uri="{BB962C8B-B14F-4D97-AF65-F5344CB8AC3E}">
        <p14:creationId xmlns:p14="http://schemas.microsoft.com/office/powerpoint/2010/main" val="41401126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C317A192-67E3-2F4C-A746-9002A62BCC01}" type="datetimeFigureOut">
              <a:rPr lang="en-US" smtClean="0"/>
              <a:t>12/18/2025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508E6F-7966-724E-9335-F9CDF649565C}" type="slidenum">
              <a:rPr lang="en-US" smtClean="0"/>
              <a:t>‹#›</a:t>
            </a:fld>
            <a:endParaRPr lang="en-US"/>
          </a:p>
        </p:txBody>
      </p:sp>
    </p:spTree>
    <p:extLst>
      <p:ext uri="{BB962C8B-B14F-4D97-AF65-F5344CB8AC3E}">
        <p14:creationId xmlns:p14="http://schemas.microsoft.com/office/powerpoint/2010/main" val="136677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C317A192-67E3-2F4C-A746-9002A62BCC01}" type="datetimeFigureOut">
              <a:rPr lang="en-US" smtClean="0"/>
              <a:t>12/18/2025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508E6F-7966-724E-9335-F9CDF649565C}" type="slidenum">
              <a:rPr lang="en-US" smtClean="0"/>
              <a:t>‹#›</a:t>
            </a:fld>
            <a:endParaRPr lang="en-US"/>
          </a:p>
        </p:txBody>
      </p:sp>
    </p:spTree>
    <p:extLst>
      <p:ext uri="{BB962C8B-B14F-4D97-AF65-F5344CB8AC3E}">
        <p14:creationId xmlns:p14="http://schemas.microsoft.com/office/powerpoint/2010/main" val="3220577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GB"/>
              <a:t>Click to edit Master title style</a:t>
            </a:r>
            <a:endParaRPr lang="en-US"/>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C317A192-67E3-2F4C-A746-9002A62BCC01}" type="datetimeFigureOut">
              <a:rPr lang="en-US" smtClean="0"/>
              <a:t>12/18/2025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508E6F-7966-724E-9335-F9CDF649565C}" type="slidenum">
              <a:rPr lang="en-US" smtClean="0"/>
              <a:t>‹#›</a:t>
            </a:fld>
            <a:endParaRPr lang="en-US"/>
          </a:p>
        </p:txBody>
      </p:sp>
    </p:spTree>
    <p:extLst>
      <p:ext uri="{BB962C8B-B14F-4D97-AF65-F5344CB8AC3E}">
        <p14:creationId xmlns:p14="http://schemas.microsoft.com/office/powerpoint/2010/main" val="24541985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471488" y="2637014"/>
            <a:ext cx="2914650" cy="628526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3471863" y="2637014"/>
            <a:ext cx="2914650" cy="628526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p:cNvSpPr>
            <a:spLocks noGrp="1"/>
          </p:cNvSpPr>
          <p:nvPr>
            <p:ph type="dt" sz="half" idx="10"/>
          </p:nvPr>
        </p:nvSpPr>
        <p:spPr/>
        <p:txBody>
          <a:bodyPr/>
          <a:lstStyle/>
          <a:p>
            <a:fld id="{C317A192-67E3-2F4C-A746-9002A62BCC01}" type="datetimeFigureOut">
              <a:rPr lang="en-US" smtClean="0"/>
              <a:t>12/18/2025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508E6F-7966-724E-9335-F9CDF649565C}" type="slidenum">
              <a:rPr lang="en-US" smtClean="0"/>
              <a:t>‹#›</a:t>
            </a:fld>
            <a:endParaRPr lang="en-US"/>
          </a:p>
        </p:txBody>
      </p:sp>
    </p:spTree>
    <p:extLst>
      <p:ext uri="{BB962C8B-B14F-4D97-AF65-F5344CB8AC3E}">
        <p14:creationId xmlns:p14="http://schemas.microsoft.com/office/powerpoint/2010/main" val="20900093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GB"/>
              <a:t>Click to edit Master title style</a:t>
            </a:r>
            <a:endParaRPr lang="en-US"/>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p:cNvSpPr>
            <a:spLocks noGrp="1"/>
          </p:cNvSpPr>
          <p:nvPr>
            <p:ph type="dt" sz="half" idx="10"/>
          </p:nvPr>
        </p:nvSpPr>
        <p:spPr/>
        <p:txBody>
          <a:bodyPr/>
          <a:lstStyle/>
          <a:p>
            <a:fld id="{C317A192-67E3-2F4C-A746-9002A62BCC01}" type="datetimeFigureOut">
              <a:rPr lang="en-US" smtClean="0"/>
              <a:t>12/18/2025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A508E6F-7966-724E-9335-F9CDF649565C}" type="slidenum">
              <a:rPr lang="en-US" smtClean="0"/>
              <a:t>‹#›</a:t>
            </a:fld>
            <a:endParaRPr lang="en-US"/>
          </a:p>
        </p:txBody>
      </p:sp>
    </p:spTree>
    <p:extLst>
      <p:ext uri="{BB962C8B-B14F-4D97-AF65-F5344CB8AC3E}">
        <p14:creationId xmlns:p14="http://schemas.microsoft.com/office/powerpoint/2010/main" val="28614711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Date Placeholder 2"/>
          <p:cNvSpPr>
            <a:spLocks noGrp="1"/>
          </p:cNvSpPr>
          <p:nvPr>
            <p:ph type="dt" sz="half" idx="10"/>
          </p:nvPr>
        </p:nvSpPr>
        <p:spPr/>
        <p:txBody>
          <a:bodyPr/>
          <a:lstStyle/>
          <a:p>
            <a:fld id="{C317A192-67E3-2F4C-A746-9002A62BCC01}" type="datetimeFigureOut">
              <a:rPr lang="en-US" smtClean="0"/>
              <a:t>12/18/2025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A508E6F-7966-724E-9335-F9CDF649565C}" type="slidenum">
              <a:rPr lang="en-US" smtClean="0"/>
              <a:t>‹#›</a:t>
            </a:fld>
            <a:endParaRPr lang="en-US"/>
          </a:p>
        </p:txBody>
      </p:sp>
    </p:spTree>
    <p:extLst>
      <p:ext uri="{BB962C8B-B14F-4D97-AF65-F5344CB8AC3E}">
        <p14:creationId xmlns:p14="http://schemas.microsoft.com/office/powerpoint/2010/main" val="16605005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17A192-67E3-2F4C-A746-9002A62BCC01}" type="datetimeFigureOut">
              <a:rPr lang="en-US" smtClean="0"/>
              <a:t>12/18/2025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A508E6F-7966-724E-9335-F9CDF649565C}" type="slidenum">
              <a:rPr lang="en-US" smtClean="0"/>
              <a:t>‹#›</a:t>
            </a:fld>
            <a:endParaRPr lang="en-US"/>
          </a:p>
        </p:txBody>
      </p:sp>
    </p:spTree>
    <p:extLst>
      <p:ext uri="{BB962C8B-B14F-4D97-AF65-F5344CB8AC3E}">
        <p14:creationId xmlns:p14="http://schemas.microsoft.com/office/powerpoint/2010/main" val="42058167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GB"/>
              <a:t>Click to edit Master title style</a:t>
            </a:r>
            <a:endParaRPr lang="en-US"/>
          </a:p>
        </p:txBody>
      </p:sp>
      <p:sp>
        <p:nvSpPr>
          <p:cNvPr id="3" name="Content Placeholder 2"/>
          <p:cNvSpPr>
            <a:spLocks noGrp="1"/>
          </p:cNvSpPr>
          <p:nvPr>
            <p:ph idx="1"/>
          </p:nvPr>
        </p:nvSpPr>
        <p:spPr>
          <a:xfrm>
            <a:off x="2915543" y="1426282"/>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C317A192-67E3-2F4C-A746-9002A62BCC01}" type="datetimeFigureOut">
              <a:rPr lang="en-US" smtClean="0"/>
              <a:t>12/18/2025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508E6F-7966-724E-9335-F9CDF649565C}" type="slidenum">
              <a:rPr lang="en-US" smtClean="0"/>
              <a:t>‹#›</a:t>
            </a:fld>
            <a:endParaRPr lang="en-US"/>
          </a:p>
        </p:txBody>
      </p:sp>
    </p:spTree>
    <p:extLst>
      <p:ext uri="{BB962C8B-B14F-4D97-AF65-F5344CB8AC3E}">
        <p14:creationId xmlns:p14="http://schemas.microsoft.com/office/powerpoint/2010/main" val="27392976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GB"/>
              <a:t>Click to edit Master title style</a:t>
            </a:r>
            <a:endParaRPr lang="en-US"/>
          </a:p>
        </p:txBody>
      </p:sp>
      <p:sp>
        <p:nvSpPr>
          <p:cNvPr id="3" name="Picture Placeholder 2"/>
          <p:cNvSpPr>
            <a:spLocks noGrp="1" noChangeAspect="1"/>
          </p:cNvSpPr>
          <p:nvPr>
            <p:ph type="pic" idx="1"/>
          </p:nvPr>
        </p:nvSpPr>
        <p:spPr>
          <a:xfrm>
            <a:off x="2915543" y="1426282"/>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GB"/>
              <a:t>Click icon to add picture</a:t>
            </a:r>
            <a:endParaRPr lang="en-US"/>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C317A192-67E3-2F4C-A746-9002A62BCC01}" type="datetimeFigureOut">
              <a:rPr lang="en-US" smtClean="0"/>
              <a:t>12/18/2025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508E6F-7966-724E-9335-F9CDF649565C}" type="slidenum">
              <a:rPr lang="en-US" smtClean="0"/>
              <a:t>‹#›</a:t>
            </a:fld>
            <a:endParaRPr lang="en-US"/>
          </a:p>
        </p:txBody>
      </p:sp>
    </p:spTree>
    <p:extLst>
      <p:ext uri="{BB962C8B-B14F-4D97-AF65-F5344CB8AC3E}">
        <p14:creationId xmlns:p14="http://schemas.microsoft.com/office/powerpoint/2010/main" val="33454812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2"/>
          </p:nvPr>
        </p:nvSpPr>
        <p:spPr>
          <a:xfrm>
            <a:off x="471487" y="9181397"/>
            <a:ext cx="1543050" cy="527403"/>
          </a:xfrm>
          <a:prstGeom prst="rect">
            <a:avLst/>
          </a:prstGeom>
        </p:spPr>
        <p:txBody>
          <a:bodyPr vert="horz" lIns="91440" tIns="45720" rIns="91440" bIns="45720" rtlCol="0" anchor="ctr"/>
          <a:lstStyle>
            <a:lvl1pPr algn="l">
              <a:defRPr sz="900">
                <a:solidFill>
                  <a:schemeClr val="tx1">
                    <a:tint val="82000"/>
                  </a:schemeClr>
                </a:solidFill>
              </a:defRPr>
            </a:lvl1pPr>
          </a:lstStyle>
          <a:p>
            <a:fld id="{C317A192-67E3-2F4C-A746-9002A62BCC01}" type="datetimeFigureOut">
              <a:rPr lang="en-US" smtClean="0"/>
              <a:t>12/18/2025</a:t>
            </a:fld>
            <a:endParaRPr 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82000"/>
                  </a:schemeClr>
                </a:solidFill>
              </a:defRPr>
            </a:lvl1pPr>
          </a:lstStyle>
          <a:p>
            <a:fld id="{FA508E6F-7966-724E-9335-F9CDF649565C}" type="slidenum">
              <a:rPr lang="en-US" smtClean="0"/>
              <a:t>‹#›</a:t>
            </a:fld>
            <a:endParaRPr lang="en-US"/>
          </a:p>
        </p:txBody>
      </p:sp>
    </p:spTree>
    <p:extLst>
      <p:ext uri="{BB962C8B-B14F-4D97-AF65-F5344CB8AC3E}">
        <p14:creationId xmlns:p14="http://schemas.microsoft.com/office/powerpoint/2010/main" val="22539512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AF4AF92A-7FE3-0EA8-AE4F-483B6930ED8D}"/>
              </a:ext>
            </a:extLst>
          </p:cNvPr>
          <p:cNvSpPr/>
          <p:nvPr/>
        </p:nvSpPr>
        <p:spPr>
          <a:xfrm>
            <a:off x="69850" y="-279779"/>
            <a:ext cx="6858000" cy="9906000"/>
          </a:xfrm>
          <a:prstGeom prst="rect">
            <a:avLst/>
          </a:prstGeom>
          <a:pattFill prst="lgGrid">
            <a:fgClr>
              <a:schemeClr val="bg2"/>
            </a:fgClr>
            <a:bgClr>
              <a:schemeClr val="bg1"/>
            </a:bgClr>
          </a:patt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1" name="Picture 20" descr="Image result for free blue abstract vector files">
            <a:extLst>
              <a:ext uri="{FF2B5EF4-FFF2-40B4-BE49-F238E27FC236}">
                <a16:creationId xmlns:a16="http://schemas.microsoft.com/office/drawing/2014/main" id="{347F3D19-ECA3-2F9E-D321-BCC6BCDFF30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a:off x="0" y="-1745"/>
            <a:ext cx="6858000" cy="601701"/>
          </a:xfrm>
          <a:prstGeom prst="rect">
            <a:avLst/>
          </a:prstGeom>
          <a:noFill/>
          <a:ln>
            <a:noFill/>
          </a:ln>
        </p:spPr>
      </p:pic>
      <p:pic>
        <p:nvPicPr>
          <p:cNvPr id="4" name="Picture 3" descr="A close-up of a logo&#10;&#10;Description automatically generated">
            <a:extLst>
              <a:ext uri="{FF2B5EF4-FFF2-40B4-BE49-F238E27FC236}">
                <a16:creationId xmlns:a16="http://schemas.microsoft.com/office/drawing/2014/main" id="{7E1CBCEC-87AC-CD05-559B-8B35EAB795E9}"/>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499735" y="515724"/>
            <a:ext cx="1341120" cy="518160"/>
          </a:xfrm>
          <a:prstGeom prst="rect">
            <a:avLst/>
          </a:prstGeom>
          <a:noFill/>
          <a:ln>
            <a:noFill/>
          </a:ln>
        </p:spPr>
      </p:pic>
      <p:sp>
        <p:nvSpPr>
          <p:cNvPr id="5" name="TextBox 4">
            <a:extLst>
              <a:ext uri="{FF2B5EF4-FFF2-40B4-BE49-F238E27FC236}">
                <a16:creationId xmlns:a16="http://schemas.microsoft.com/office/drawing/2014/main" id="{1D17E4FE-7683-8B92-91CE-5B51EDB742C0}"/>
              </a:ext>
            </a:extLst>
          </p:cNvPr>
          <p:cNvSpPr txBox="1"/>
          <p:nvPr/>
        </p:nvSpPr>
        <p:spPr>
          <a:xfrm>
            <a:off x="1409700" y="379284"/>
            <a:ext cx="4038599" cy="646331"/>
          </a:xfrm>
          <a:prstGeom prst="rect">
            <a:avLst/>
          </a:prstGeom>
          <a:noFill/>
        </p:spPr>
        <p:txBody>
          <a:bodyPr wrap="square" rtlCol="0">
            <a:spAutoFit/>
          </a:bodyPr>
          <a:lstStyle/>
          <a:p>
            <a:pPr algn="ctr"/>
            <a:r>
              <a:rPr lang="en-US" dirty="0"/>
              <a:t>Year Five</a:t>
            </a:r>
          </a:p>
          <a:p>
            <a:pPr algn="ctr"/>
            <a:r>
              <a:rPr lang="en-US" dirty="0"/>
              <a:t>Curriculum Information – Spring 2026</a:t>
            </a:r>
          </a:p>
        </p:txBody>
      </p:sp>
      <p:sp>
        <p:nvSpPr>
          <p:cNvPr id="8" name="Rectangle 7">
            <a:extLst>
              <a:ext uri="{FF2B5EF4-FFF2-40B4-BE49-F238E27FC236}">
                <a16:creationId xmlns:a16="http://schemas.microsoft.com/office/drawing/2014/main" id="{14EA7E59-7AEE-1415-A525-8339759A7A7D}"/>
              </a:ext>
            </a:extLst>
          </p:cNvPr>
          <p:cNvSpPr/>
          <p:nvPr/>
        </p:nvSpPr>
        <p:spPr>
          <a:xfrm>
            <a:off x="214630" y="1375020"/>
            <a:ext cx="3289300" cy="1667268"/>
          </a:xfrm>
          <a:prstGeom prst="rect">
            <a:avLst/>
          </a:prstGeom>
          <a:solidFill>
            <a:schemeClr val="tx2">
              <a:lumMod val="10000"/>
              <a:lumOff val="9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sz="1400" dirty="0">
              <a:solidFill>
                <a:schemeClr val="tx1"/>
              </a:solidFill>
            </a:endParaRPr>
          </a:p>
          <a:p>
            <a:endParaRPr lang="en-US" sz="1200" b="1" dirty="0">
              <a:solidFill>
                <a:schemeClr val="tx1"/>
              </a:solidFill>
            </a:endParaRPr>
          </a:p>
          <a:p>
            <a:endParaRPr lang="en-US" sz="1200" b="1" dirty="0">
              <a:solidFill>
                <a:schemeClr val="tx1"/>
              </a:solidFill>
            </a:endParaRPr>
          </a:p>
          <a:p>
            <a:endParaRPr lang="en-US" sz="1200" b="1" dirty="0">
              <a:solidFill>
                <a:schemeClr val="tx1"/>
              </a:solidFill>
            </a:endParaRPr>
          </a:p>
          <a:p>
            <a:endParaRPr lang="en-US" sz="1200" b="1" dirty="0">
              <a:solidFill>
                <a:schemeClr val="tx1"/>
              </a:solidFill>
            </a:endParaRPr>
          </a:p>
          <a:p>
            <a:endParaRPr lang="en-US" sz="1200" b="1" dirty="0">
              <a:solidFill>
                <a:schemeClr val="tx1"/>
              </a:solidFill>
            </a:endParaRPr>
          </a:p>
          <a:p>
            <a:r>
              <a:rPr lang="en-US" sz="1200" b="1" dirty="0">
                <a:solidFill>
                  <a:schemeClr val="tx1"/>
                </a:solidFill>
              </a:rPr>
              <a:t>English</a:t>
            </a:r>
          </a:p>
          <a:p>
            <a:r>
              <a:rPr lang="en-US" sz="1100" dirty="0">
                <a:solidFill>
                  <a:schemeClr val="tx1"/>
                </a:solidFill>
              </a:rPr>
              <a:t>Next term, we will be reading a variety of texts including poetry, narratives and non-fiction. This will not only support us with reading fluency but refine our understanding of retrieval and inference skills. We will be refining our skills in English, focusing on punctuating speech, clause structures, plural and possessive, verb inflections, pronouns and much more. We will then apply this to stimuli like pictures or short video clips.</a:t>
            </a:r>
          </a:p>
          <a:p>
            <a:endParaRPr lang="en-US" sz="1100" dirty="0">
              <a:solidFill>
                <a:schemeClr val="tx1"/>
              </a:solidFill>
            </a:endParaRPr>
          </a:p>
          <a:p>
            <a:endParaRPr lang="en-US" sz="1100" dirty="0">
              <a:solidFill>
                <a:schemeClr val="tx1"/>
              </a:solidFill>
            </a:endParaRPr>
          </a:p>
          <a:p>
            <a:endParaRPr lang="en-US" sz="1200" dirty="0">
              <a:solidFill>
                <a:schemeClr val="tx1"/>
              </a:solidFill>
            </a:endParaRPr>
          </a:p>
          <a:p>
            <a:endParaRPr lang="en-US" sz="1200" dirty="0">
              <a:solidFill>
                <a:schemeClr val="tx1"/>
              </a:solidFill>
            </a:endParaRPr>
          </a:p>
          <a:p>
            <a:endParaRPr lang="en-US" sz="1200" dirty="0">
              <a:solidFill>
                <a:schemeClr val="tx1"/>
              </a:solidFill>
            </a:endParaRPr>
          </a:p>
          <a:p>
            <a:endParaRPr lang="en-US" sz="1200" dirty="0">
              <a:solidFill>
                <a:schemeClr val="tx1"/>
              </a:solidFill>
            </a:endParaRPr>
          </a:p>
          <a:p>
            <a:endParaRPr lang="en-US" sz="1200" dirty="0">
              <a:solidFill>
                <a:schemeClr val="tx1"/>
              </a:solidFill>
            </a:endParaRPr>
          </a:p>
        </p:txBody>
      </p:sp>
      <p:sp>
        <p:nvSpPr>
          <p:cNvPr id="9" name="Rectangle 8">
            <a:extLst>
              <a:ext uri="{FF2B5EF4-FFF2-40B4-BE49-F238E27FC236}">
                <a16:creationId xmlns:a16="http://schemas.microsoft.com/office/drawing/2014/main" id="{ACD50F48-361C-51B9-A092-0E5523F212EF}"/>
              </a:ext>
            </a:extLst>
          </p:cNvPr>
          <p:cNvSpPr/>
          <p:nvPr/>
        </p:nvSpPr>
        <p:spPr>
          <a:xfrm>
            <a:off x="3538855" y="1370834"/>
            <a:ext cx="3214370" cy="1675640"/>
          </a:xfrm>
          <a:prstGeom prst="rect">
            <a:avLst/>
          </a:prstGeom>
          <a:solidFill>
            <a:schemeClr val="tx2">
              <a:lumMod val="10000"/>
              <a:lumOff val="9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100" b="1" dirty="0">
              <a:solidFill>
                <a:schemeClr val="tx1"/>
              </a:solidFill>
            </a:endParaRPr>
          </a:p>
          <a:p>
            <a:pPr algn="ctr"/>
            <a:endParaRPr lang="en-US" sz="1100" b="1" dirty="0">
              <a:solidFill>
                <a:schemeClr val="tx1"/>
              </a:solidFill>
            </a:endParaRPr>
          </a:p>
          <a:p>
            <a:pPr algn="ctr"/>
            <a:endParaRPr lang="en-US" sz="1100" b="1" dirty="0">
              <a:solidFill>
                <a:schemeClr val="tx1"/>
              </a:solidFill>
            </a:endParaRPr>
          </a:p>
          <a:p>
            <a:pPr algn="ctr"/>
            <a:endParaRPr lang="en-US" sz="1100" b="1" dirty="0">
              <a:solidFill>
                <a:schemeClr val="tx1"/>
              </a:solidFill>
            </a:endParaRPr>
          </a:p>
          <a:p>
            <a:pPr algn="ctr"/>
            <a:endParaRPr lang="en-US" sz="1100" b="1" dirty="0">
              <a:solidFill>
                <a:schemeClr val="tx1"/>
              </a:solidFill>
            </a:endParaRPr>
          </a:p>
          <a:p>
            <a:pPr algn="ctr"/>
            <a:endParaRPr lang="en-US" sz="1100" b="1" dirty="0">
              <a:solidFill>
                <a:schemeClr val="tx1"/>
              </a:solidFill>
            </a:endParaRPr>
          </a:p>
          <a:p>
            <a:pPr algn="ctr"/>
            <a:endParaRPr lang="en-US" sz="1100" b="1" dirty="0">
              <a:solidFill>
                <a:schemeClr val="tx1"/>
              </a:solidFill>
            </a:endParaRPr>
          </a:p>
          <a:p>
            <a:endParaRPr lang="en-GB" sz="1050" b="1" u="sng" kern="1400" dirty="0">
              <a:solidFill>
                <a:srgbClr val="000000"/>
              </a:solidFill>
              <a:effectLst/>
              <a:latin typeface="+mj-lt"/>
              <a:ea typeface="Times New Roman" panose="02020603050405020304" pitchFamily="18" charset="0"/>
              <a:cs typeface="Calibri" panose="020F0502020204030204" pitchFamily="34" charset="0"/>
            </a:endParaRPr>
          </a:p>
          <a:p>
            <a:r>
              <a:rPr lang="en-GB" sz="1050" b="1" u="sng" kern="1400" dirty="0">
                <a:solidFill>
                  <a:srgbClr val="000000"/>
                </a:solidFill>
                <a:effectLst/>
                <a:latin typeface="+mj-lt"/>
                <a:ea typeface="Times New Roman" panose="02020603050405020304" pitchFamily="18" charset="0"/>
                <a:cs typeface="Calibri" panose="020F0502020204030204" pitchFamily="34" charset="0"/>
              </a:rPr>
              <a:t>Maths Focus</a:t>
            </a:r>
            <a:endParaRPr lang="en-GB" sz="800" kern="1400" dirty="0">
              <a:solidFill>
                <a:srgbClr val="000000"/>
              </a:solidFill>
              <a:effectLst/>
              <a:latin typeface="+mj-lt"/>
              <a:ea typeface="Times New Roman" panose="02020603050405020304" pitchFamily="18" charset="0"/>
            </a:endParaRPr>
          </a:p>
          <a:p>
            <a:pPr algn="just">
              <a:buNone/>
            </a:pPr>
            <a:r>
              <a:rPr lang="en-GB" sz="1100" dirty="0">
                <a:solidFill>
                  <a:srgbClr val="000000"/>
                </a:solidFill>
                <a:effectLst/>
                <a:latin typeface="+mj-lt"/>
                <a:ea typeface="Arial Unicode MS"/>
                <a:cs typeface="Times New Roman" panose="02020603050405020304" pitchFamily="18" charset="0"/>
              </a:rPr>
              <a:t>We will be studying multiplication and division and expand our knowledge of formal written methods for calculations. We will then begin our second unit on fractions, looking at fractions of amounts, multiplying fractions and using them as operators. We will expand our knowledge on perimeter and area. Look at decimals and percentages and how to convert between the two. Finally, completing some work on statistics. </a:t>
            </a:r>
          </a:p>
          <a:p>
            <a:endParaRPr lang="en-US" sz="1100" dirty="0">
              <a:solidFill>
                <a:schemeClr val="tx1"/>
              </a:solidFill>
            </a:endParaRPr>
          </a:p>
          <a:p>
            <a:endParaRPr lang="en-US" sz="1100" dirty="0">
              <a:solidFill>
                <a:schemeClr val="tx1"/>
              </a:solidFill>
            </a:endParaRPr>
          </a:p>
          <a:p>
            <a:endParaRPr lang="en-US" sz="1100" dirty="0">
              <a:solidFill>
                <a:schemeClr val="tx1"/>
              </a:solidFill>
            </a:endParaRPr>
          </a:p>
          <a:p>
            <a:endParaRPr lang="en-US" sz="1100" dirty="0">
              <a:solidFill>
                <a:schemeClr val="tx1"/>
              </a:solidFill>
            </a:endParaRPr>
          </a:p>
          <a:p>
            <a:endParaRPr lang="en-US" sz="1100" dirty="0">
              <a:solidFill>
                <a:schemeClr val="tx1"/>
              </a:solidFill>
            </a:endParaRPr>
          </a:p>
          <a:p>
            <a:endParaRPr lang="en-US" sz="1100" dirty="0">
              <a:solidFill>
                <a:schemeClr val="tx1"/>
              </a:solidFill>
            </a:endParaRPr>
          </a:p>
          <a:p>
            <a:endParaRPr lang="en-US" sz="1100" dirty="0">
              <a:solidFill>
                <a:schemeClr val="tx1"/>
              </a:solidFill>
            </a:endParaRPr>
          </a:p>
          <a:p>
            <a:endParaRPr lang="en-US" sz="1200" dirty="0">
              <a:solidFill>
                <a:schemeClr val="tx1"/>
              </a:solidFill>
            </a:endParaRPr>
          </a:p>
        </p:txBody>
      </p:sp>
      <p:sp>
        <p:nvSpPr>
          <p:cNvPr id="10" name="Rectangle 9">
            <a:extLst>
              <a:ext uri="{FF2B5EF4-FFF2-40B4-BE49-F238E27FC236}">
                <a16:creationId xmlns:a16="http://schemas.microsoft.com/office/drawing/2014/main" id="{3A78E11E-7E4D-CAC8-304E-429CFFFE4B33}"/>
              </a:ext>
            </a:extLst>
          </p:cNvPr>
          <p:cNvSpPr/>
          <p:nvPr/>
        </p:nvSpPr>
        <p:spPr>
          <a:xfrm>
            <a:off x="174623" y="3278145"/>
            <a:ext cx="2296118" cy="2014206"/>
          </a:xfrm>
          <a:prstGeom prst="rect">
            <a:avLst/>
          </a:prstGeom>
          <a:solidFill>
            <a:schemeClr val="tx2">
              <a:lumMod val="10000"/>
              <a:lumOff val="9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sz="1200" b="1" dirty="0">
              <a:solidFill>
                <a:schemeClr val="tx1"/>
              </a:solidFill>
            </a:endParaRPr>
          </a:p>
          <a:p>
            <a:endParaRPr lang="en-US" sz="1200" b="1" dirty="0">
              <a:solidFill>
                <a:schemeClr val="tx1"/>
              </a:solidFill>
            </a:endParaRPr>
          </a:p>
          <a:p>
            <a:endParaRPr lang="en-US" sz="1200" b="1" dirty="0">
              <a:solidFill>
                <a:schemeClr val="tx1"/>
              </a:solidFill>
            </a:endParaRPr>
          </a:p>
          <a:p>
            <a:endParaRPr lang="en-US" sz="1200" b="1" dirty="0">
              <a:solidFill>
                <a:schemeClr val="tx1"/>
              </a:solidFill>
            </a:endParaRPr>
          </a:p>
          <a:p>
            <a:endParaRPr lang="en-US" sz="1200" b="1" dirty="0">
              <a:solidFill>
                <a:schemeClr val="tx1"/>
              </a:solidFill>
            </a:endParaRPr>
          </a:p>
          <a:p>
            <a:endParaRPr lang="en-US" sz="1200" b="1" dirty="0">
              <a:solidFill>
                <a:schemeClr val="tx1"/>
              </a:solidFill>
            </a:endParaRPr>
          </a:p>
          <a:p>
            <a:endParaRPr lang="en-US" sz="1200" b="1" dirty="0">
              <a:solidFill>
                <a:schemeClr val="tx1"/>
              </a:solidFill>
            </a:endParaRPr>
          </a:p>
          <a:p>
            <a:endParaRPr lang="en-US" sz="1200" b="1" dirty="0">
              <a:solidFill>
                <a:schemeClr val="tx1"/>
              </a:solidFill>
            </a:endParaRPr>
          </a:p>
          <a:p>
            <a:r>
              <a:rPr lang="en-US" sz="1200" b="1" dirty="0">
                <a:solidFill>
                  <a:schemeClr val="tx1"/>
                </a:solidFill>
              </a:rPr>
              <a:t>Science</a:t>
            </a:r>
          </a:p>
          <a:p>
            <a:r>
              <a:rPr lang="en-US" sz="1100" dirty="0">
                <a:solidFill>
                  <a:schemeClr val="tx1"/>
                </a:solidFill>
              </a:rPr>
              <a:t>We will be looking at the movements in our solar system and how planets and other objects can orbit. We will look at galaxies, planets, constellations and the work of Copernicus. We will also look at how planets and moons move and how this links to time. Followed by a study of forces including gravity, acceleration and friction.</a:t>
            </a:r>
            <a:r>
              <a:rPr lang="en-US" sz="1200" dirty="0">
                <a:solidFill>
                  <a:schemeClr val="tx1"/>
                </a:solidFill>
              </a:rPr>
              <a:t> </a:t>
            </a:r>
            <a:br>
              <a:rPr lang="en-US" sz="1100" b="1" dirty="0">
                <a:solidFill>
                  <a:schemeClr val="tx1"/>
                </a:solidFill>
              </a:rPr>
            </a:br>
            <a:r>
              <a:rPr lang="en-US" sz="1100" b="1" dirty="0">
                <a:solidFill>
                  <a:schemeClr val="tx1"/>
                </a:solidFill>
              </a:rPr>
              <a:t> </a:t>
            </a:r>
            <a:endParaRPr lang="en-US" sz="1100" dirty="0">
              <a:solidFill>
                <a:schemeClr val="tx1"/>
              </a:solidFill>
            </a:endParaRPr>
          </a:p>
          <a:p>
            <a:endParaRPr lang="en-US" sz="1100" dirty="0">
              <a:solidFill>
                <a:schemeClr val="tx1"/>
              </a:solidFill>
            </a:endParaRPr>
          </a:p>
          <a:p>
            <a:endParaRPr lang="en-US" sz="1100" dirty="0">
              <a:solidFill>
                <a:schemeClr val="tx1"/>
              </a:solidFill>
            </a:endParaRPr>
          </a:p>
          <a:p>
            <a:endParaRPr lang="en-US" sz="1100" dirty="0">
              <a:solidFill>
                <a:schemeClr val="tx1"/>
              </a:solidFill>
            </a:endParaRPr>
          </a:p>
          <a:p>
            <a:endParaRPr lang="en-US" sz="1100" dirty="0">
              <a:solidFill>
                <a:schemeClr val="tx1"/>
              </a:solidFill>
            </a:endParaRPr>
          </a:p>
          <a:p>
            <a:endParaRPr lang="en-US" sz="1100" dirty="0">
              <a:solidFill>
                <a:schemeClr val="tx1"/>
              </a:solidFill>
            </a:endParaRPr>
          </a:p>
          <a:p>
            <a:endParaRPr lang="en-US" sz="1100" dirty="0">
              <a:solidFill>
                <a:schemeClr val="tx1"/>
              </a:solidFill>
            </a:endParaRPr>
          </a:p>
          <a:p>
            <a:endParaRPr lang="en-US" sz="1100" dirty="0">
              <a:solidFill>
                <a:schemeClr val="tx1"/>
              </a:solidFill>
            </a:endParaRPr>
          </a:p>
          <a:p>
            <a:endParaRPr lang="en-US" sz="1200" dirty="0">
              <a:solidFill>
                <a:schemeClr val="tx1"/>
              </a:solidFill>
            </a:endParaRPr>
          </a:p>
        </p:txBody>
      </p:sp>
      <p:sp>
        <p:nvSpPr>
          <p:cNvPr id="11" name="Rectangle 10">
            <a:extLst>
              <a:ext uri="{FF2B5EF4-FFF2-40B4-BE49-F238E27FC236}">
                <a16:creationId xmlns:a16="http://schemas.microsoft.com/office/drawing/2014/main" id="{DD7B196D-00B4-F2D8-F810-2F9820D5D2F0}"/>
              </a:ext>
            </a:extLst>
          </p:cNvPr>
          <p:cNvSpPr/>
          <p:nvPr/>
        </p:nvSpPr>
        <p:spPr>
          <a:xfrm>
            <a:off x="2575514" y="3251683"/>
            <a:ext cx="2111375" cy="2014206"/>
          </a:xfrm>
          <a:prstGeom prst="rect">
            <a:avLst/>
          </a:prstGeom>
          <a:solidFill>
            <a:schemeClr val="tx2">
              <a:lumMod val="10000"/>
              <a:lumOff val="9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sz="1200" b="1" dirty="0">
              <a:solidFill>
                <a:schemeClr val="tx1"/>
              </a:solidFill>
            </a:endParaRPr>
          </a:p>
          <a:p>
            <a:endParaRPr lang="en-US" sz="1200" b="1" dirty="0">
              <a:solidFill>
                <a:schemeClr val="tx1"/>
              </a:solidFill>
            </a:endParaRPr>
          </a:p>
          <a:p>
            <a:endParaRPr lang="en-US" sz="1200" b="1" dirty="0">
              <a:solidFill>
                <a:schemeClr val="tx1"/>
              </a:solidFill>
            </a:endParaRPr>
          </a:p>
          <a:p>
            <a:endParaRPr lang="en-US" sz="1200" b="1" dirty="0">
              <a:solidFill>
                <a:schemeClr val="tx1"/>
              </a:solidFill>
            </a:endParaRPr>
          </a:p>
          <a:p>
            <a:endParaRPr lang="en-US" sz="1200" b="1" dirty="0">
              <a:solidFill>
                <a:schemeClr val="tx1"/>
              </a:solidFill>
            </a:endParaRPr>
          </a:p>
          <a:p>
            <a:endParaRPr lang="en-US" sz="1200" b="1" dirty="0">
              <a:solidFill>
                <a:schemeClr val="tx1"/>
              </a:solidFill>
            </a:endParaRPr>
          </a:p>
          <a:p>
            <a:r>
              <a:rPr lang="en-US" sz="1200" b="1" dirty="0">
                <a:solidFill>
                  <a:schemeClr val="tx1"/>
                </a:solidFill>
              </a:rPr>
              <a:t>History</a:t>
            </a:r>
            <a:br>
              <a:rPr lang="en-US" sz="1200" b="1" dirty="0">
                <a:solidFill>
                  <a:schemeClr val="tx1"/>
                </a:solidFill>
              </a:rPr>
            </a:br>
            <a:r>
              <a:rPr lang="en-US" sz="1100" dirty="0">
                <a:solidFill>
                  <a:schemeClr val="tx1"/>
                </a:solidFill>
              </a:rPr>
              <a:t>We will be studying what the Space Race was. This will include understanding what the Cold War was and who it involved. Key astronauts that took part and the legacy that they left behind.</a:t>
            </a:r>
          </a:p>
          <a:p>
            <a:endParaRPr lang="en-US" sz="1100" dirty="0">
              <a:solidFill>
                <a:schemeClr val="tx1"/>
              </a:solidFill>
            </a:endParaRPr>
          </a:p>
          <a:p>
            <a:endParaRPr lang="en-US" sz="1100" dirty="0">
              <a:solidFill>
                <a:schemeClr val="tx1"/>
              </a:solidFill>
            </a:endParaRPr>
          </a:p>
          <a:p>
            <a:endParaRPr lang="en-US" sz="1100" dirty="0">
              <a:solidFill>
                <a:schemeClr val="tx1"/>
              </a:solidFill>
            </a:endParaRPr>
          </a:p>
          <a:p>
            <a:endParaRPr lang="en-US" sz="1100" dirty="0">
              <a:solidFill>
                <a:schemeClr val="tx1"/>
              </a:solidFill>
            </a:endParaRPr>
          </a:p>
          <a:p>
            <a:endParaRPr lang="en-US" sz="1100" dirty="0">
              <a:solidFill>
                <a:schemeClr val="tx1"/>
              </a:solidFill>
            </a:endParaRPr>
          </a:p>
          <a:p>
            <a:endParaRPr lang="en-US" sz="1100" dirty="0">
              <a:solidFill>
                <a:schemeClr val="tx1"/>
              </a:solidFill>
            </a:endParaRPr>
          </a:p>
          <a:p>
            <a:endParaRPr lang="en-US" sz="1100" dirty="0">
              <a:solidFill>
                <a:schemeClr val="tx1"/>
              </a:solidFill>
            </a:endParaRPr>
          </a:p>
          <a:p>
            <a:endParaRPr lang="en-US" sz="1400" dirty="0">
              <a:solidFill>
                <a:schemeClr val="tx1"/>
              </a:solidFill>
            </a:endParaRPr>
          </a:p>
        </p:txBody>
      </p:sp>
      <p:sp>
        <p:nvSpPr>
          <p:cNvPr id="12" name="Rectangle 11">
            <a:extLst>
              <a:ext uri="{FF2B5EF4-FFF2-40B4-BE49-F238E27FC236}">
                <a16:creationId xmlns:a16="http://schemas.microsoft.com/office/drawing/2014/main" id="{DF1399D1-8FC5-56ED-A12F-BB47FAA64F70}"/>
              </a:ext>
            </a:extLst>
          </p:cNvPr>
          <p:cNvSpPr/>
          <p:nvPr/>
        </p:nvSpPr>
        <p:spPr>
          <a:xfrm>
            <a:off x="4816134" y="3261741"/>
            <a:ext cx="1917700" cy="2014206"/>
          </a:xfrm>
          <a:prstGeom prst="rect">
            <a:avLst/>
          </a:prstGeom>
          <a:solidFill>
            <a:schemeClr val="tx2">
              <a:lumMod val="10000"/>
              <a:lumOff val="9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sz="1200" b="1" dirty="0">
              <a:solidFill>
                <a:schemeClr val="tx1"/>
              </a:solidFill>
            </a:endParaRPr>
          </a:p>
          <a:p>
            <a:endParaRPr lang="en-US" sz="1200" b="1" dirty="0">
              <a:solidFill>
                <a:schemeClr val="tx1"/>
              </a:solidFill>
            </a:endParaRPr>
          </a:p>
          <a:p>
            <a:endParaRPr lang="en-US" sz="1200" b="1" dirty="0">
              <a:solidFill>
                <a:schemeClr val="tx1"/>
              </a:solidFill>
            </a:endParaRPr>
          </a:p>
          <a:p>
            <a:endParaRPr lang="en-US" sz="1200" b="1" dirty="0">
              <a:solidFill>
                <a:schemeClr val="tx1"/>
              </a:solidFill>
            </a:endParaRPr>
          </a:p>
          <a:p>
            <a:r>
              <a:rPr lang="en-US" sz="1200" b="1" dirty="0">
                <a:solidFill>
                  <a:schemeClr val="tx1"/>
                </a:solidFill>
              </a:rPr>
              <a:t>R.E.</a:t>
            </a:r>
          </a:p>
          <a:p>
            <a:r>
              <a:rPr lang="en-US" sz="1100" dirty="0">
                <a:solidFill>
                  <a:schemeClr val="tx1"/>
                </a:solidFill>
              </a:rPr>
              <a:t>We will look at how to make ethical decisions. Followed by how do Christians respond to war.</a:t>
            </a:r>
          </a:p>
          <a:p>
            <a:endParaRPr lang="en-US" sz="1100" dirty="0">
              <a:solidFill>
                <a:schemeClr val="tx1"/>
              </a:solidFill>
            </a:endParaRPr>
          </a:p>
          <a:p>
            <a:endParaRPr lang="en-US" sz="1400" dirty="0">
              <a:solidFill>
                <a:schemeClr val="tx1"/>
              </a:solidFill>
            </a:endParaRPr>
          </a:p>
          <a:p>
            <a:endParaRPr lang="en-US" sz="1400" dirty="0">
              <a:solidFill>
                <a:schemeClr val="tx1"/>
              </a:solidFill>
            </a:endParaRPr>
          </a:p>
          <a:p>
            <a:endParaRPr lang="en-US" sz="1400" dirty="0">
              <a:solidFill>
                <a:schemeClr val="tx1"/>
              </a:solidFill>
            </a:endParaRPr>
          </a:p>
          <a:p>
            <a:endParaRPr lang="en-US" sz="1400" dirty="0">
              <a:solidFill>
                <a:schemeClr val="tx1"/>
              </a:solidFill>
            </a:endParaRPr>
          </a:p>
          <a:p>
            <a:endParaRPr lang="en-US" sz="1400" dirty="0">
              <a:solidFill>
                <a:schemeClr val="tx1"/>
              </a:solidFill>
            </a:endParaRPr>
          </a:p>
        </p:txBody>
      </p:sp>
      <p:sp>
        <p:nvSpPr>
          <p:cNvPr id="13" name="Rectangle 12">
            <a:extLst>
              <a:ext uri="{FF2B5EF4-FFF2-40B4-BE49-F238E27FC236}">
                <a16:creationId xmlns:a16="http://schemas.microsoft.com/office/drawing/2014/main" id="{9D565698-C6AD-48F3-6114-DF4EBE273582}"/>
              </a:ext>
            </a:extLst>
          </p:cNvPr>
          <p:cNvSpPr/>
          <p:nvPr/>
        </p:nvSpPr>
        <p:spPr>
          <a:xfrm>
            <a:off x="148685" y="5463542"/>
            <a:ext cx="2296117" cy="1892300"/>
          </a:xfrm>
          <a:prstGeom prst="rect">
            <a:avLst/>
          </a:prstGeom>
          <a:solidFill>
            <a:schemeClr val="tx2">
              <a:lumMod val="10000"/>
              <a:lumOff val="9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sz="1100" b="1" dirty="0">
              <a:solidFill>
                <a:schemeClr val="tx1"/>
              </a:solidFill>
            </a:endParaRPr>
          </a:p>
          <a:p>
            <a:endParaRPr lang="en-US" sz="1100" b="1" dirty="0">
              <a:solidFill>
                <a:schemeClr val="tx1"/>
              </a:solidFill>
            </a:endParaRPr>
          </a:p>
          <a:p>
            <a:endParaRPr lang="en-US" sz="1100" b="1" dirty="0">
              <a:solidFill>
                <a:schemeClr val="tx1"/>
              </a:solidFill>
            </a:endParaRPr>
          </a:p>
          <a:p>
            <a:endParaRPr lang="en-US" sz="1100" b="1" dirty="0">
              <a:solidFill>
                <a:schemeClr val="tx1"/>
              </a:solidFill>
            </a:endParaRPr>
          </a:p>
          <a:p>
            <a:endParaRPr lang="en-US" sz="1100" b="1" dirty="0">
              <a:solidFill>
                <a:schemeClr val="tx1"/>
              </a:solidFill>
            </a:endParaRPr>
          </a:p>
          <a:p>
            <a:endParaRPr lang="en-US" sz="1100" b="1" dirty="0">
              <a:solidFill>
                <a:schemeClr val="tx1"/>
              </a:solidFill>
            </a:endParaRPr>
          </a:p>
          <a:p>
            <a:endParaRPr lang="en-US" sz="1100" b="1" dirty="0">
              <a:solidFill>
                <a:schemeClr val="tx1"/>
              </a:solidFill>
            </a:endParaRPr>
          </a:p>
          <a:p>
            <a:endParaRPr lang="en-US" sz="1100" b="1" dirty="0">
              <a:solidFill>
                <a:schemeClr val="tx1"/>
              </a:solidFill>
            </a:endParaRPr>
          </a:p>
          <a:p>
            <a:endParaRPr lang="en-US" sz="1100" b="1" dirty="0">
              <a:solidFill>
                <a:schemeClr val="tx1"/>
              </a:solidFill>
            </a:endParaRPr>
          </a:p>
          <a:p>
            <a:r>
              <a:rPr lang="en-US" sz="1100" b="1" dirty="0">
                <a:solidFill>
                  <a:schemeClr val="tx1"/>
                </a:solidFill>
              </a:rPr>
              <a:t>Art &amp; Music</a:t>
            </a:r>
          </a:p>
          <a:p>
            <a:r>
              <a:rPr lang="en-US" sz="1100" dirty="0">
                <a:solidFill>
                  <a:schemeClr val="tx1"/>
                </a:solidFill>
              </a:rPr>
              <a:t>In Art we will identify artwork by Peter Thorpe and David Hockney. We will be learning how to </a:t>
            </a:r>
            <a:r>
              <a:rPr lang="en-US" sz="1100" dirty="0" err="1">
                <a:solidFill>
                  <a:schemeClr val="tx1"/>
                </a:solidFill>
              </a:rPr>
              <a:t>colour</a:t>
            </a:r>
            <a:r>
              <a:rPr lang="en-US" sz="1100" dirty="0">
                <a:solidFill>
                  <a:schemeClr val="tx1"/>
                </a:solidFill>
              </a:rPr>
              <a:t> mix and blend with felt tips, </a:t>
            </a:r>
            <a:r>
              <a:rPr lang="en-US" sz="1100" dirty="0" err="1">
                <a:solidFill>
                  <a:schemeClr val="tx1"/>
                </a:solidFill>
              </a:rPr>
              <a:t>colouring</a:t>
            </a:r>
            <a:r>
              <a:rPr lang="en-US" sz="1100" dirty="0">
                <a:solidFill>
                  <a:schemeClr val="tx1"/>
                </a:solidFill>
              </a:rPr>
              <a:t> pencils and oil pastels. We will learn how to use tone to create form and make simple geometrical shapes to eventually create our own abstract landscape inspired by other artists.</a:t>
            </a:r>
          </a:p>
          <a:p>
            <a:endParaRPr lang="en-US" sz="1400" dirty="0">
              <a:solidFill>
                <a:schemeClr val="tx1"/>
              </a:solidFill>
            </a:endParaRPr>
          </a:p>
          <a:p>
            <a:endParaRPr lang="en-US" sz="1400" dirty="0">
              <a:solidFill>
                <a:schemeClr val="tx1"/>
              </a:solidFill>
            </a:endParaRPr>
          </a:p>
          <a:p>
            <a:endParaRPr lang="en-US" sz="1400" dirty="0">
              <a:solidFill>
                <a:schemeClr val="tx1"/>
              </a:solidFill>
            </a:endParaRPr>
          </a:p>
          <a:p>
            <a:endParaRPr lang="en-US" sz="1400" dirty="0">
              <a:solidFill>
                <a:schemeClr val="tx1"/>
              </a:solidFill>
            </a:endParaRPr>
          </a:p>
          <a:p>
            <a:endParaRPr lang="en-US" sz="1400" dirty="0">
              <a:solidFill>
                <a:schemeClr val="tx1"/>
              </a:solidFill>
            </a:endParaRPr>
          </a:p>
          <a:p>
            <a:endParaRPr lang="en-US" sz="1400" dirty="0">
              <a:solidFill>
                <a:schemeClr val="tx1"/>
              </a:solidFill>
            </a:endParaRPr>
          </a:p>
          <a:p>
            <a:endParaRPr lang="en-US" sz="1400" dirty="0">
              <a:solidFill>
                <a:schemeClr val="tx1"/>
              </a:solidFill>
            </a:endParaRPr>
          </a:p>
        </p:txBody>
      </p:sp>
      <p:sp>
        <p:nvSpPr>
          <p:cNvPr id="14" name="Rectangle 13">
            <a:extLst>
              <a:ext uri="{FF2B5EF4-FFF2-40B4-BE49-F238E27FC236}">
                <a16:creationId xmlns:a16="http://schemas.microsoft.com/office/drawing/2014/main" id="{C1BF6D40-30AD-4FA1-82D7-83CB8720C613}"/>
              </a:ext>
            </a:extLst>
          </p:cNvPr>
          <p:cNvSpPr/>
          <p:nvPr/>
        </p:nvSpPr>
        <p:spPr>
          <a:xfrm>
            <a:off x="148685" y="7674749"/>
            <a:ext cx="2182641" cy="1951472"/>
          </a:xfrm>
          <a:prstGeom prst="rect">
            <a:avLst/>
          </a:prstGeom>
          <a:solidFill>
            <a:schemeClr val="tx2">
              <a:lumMod val="10000"/>
              <a:lumOff val="9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sz="1400" dirty="0">
              <a:solidFill>
                <a:schemeClr val="tx1"/>
              </a:solidFill>
            </a:endParaRPr>
          </a:p>
          <a:p>
            <a:endParaRPr lang="en-US" sz="1400" dirty="0">
              <a:solidFill>
                <a:schemeClr val="tx1"/>
              </a:solidFill>
            </a:endParaRPr>
          </a:p>
          <a:p>
            <a:endParaRPr lang="en-US" sz="1400" dirty="0">
              <a:solidFill>
                <a:schemeClr val="tx1"/>
              </a:solidFill>
            </a:endParaRPr>
          </a:p>
          <a:p>
            <a:endParaRPr lang="en-US" sz="1200" b="1" dirty="0">
              <a:solidFill>
                <a:schemeClr val="tx1"/>
              </a:solidFill>
            </a:endParaRPr>
          </a:p>
          <a:p>
            <a:endParaRPr lang="en-US" sz="1200" b="1" dirty="0">
              <a:solidFill>
                <a:schemeClr val="tx1"/>
              </a:solidFill>
            </a:endParaRPr>
          </a:p>
          <a:p>
            <a:endParaRPr lang="en-US" sz="1200" b="1" dirty="0">
              <a:solidFill>
                <a:schemeClr val="tx1"/>
              </a:solidFill>
            </a:endParaRPr>
          </a:p>
          <a:p>
            <a:r>
              <a:rPr lang="en-US" sz="1200" b="1" dirty="0">
                <a:solidFill>
                  <a:schemeClr val="tx1"/>
                </a:solidFill>
              </a:rPr>
              <a:t>Geography</a:t>
            </a:r>
          </a:p>
          <a:p>
            <a:r>
              <a:rPr lang="en-US" sz="1100" dirty="0">
                <a:solidFill>
                  <a:schemeClr val="tx1"/>
                </a:solidFill>
              </a:rPr>
              <a:t>We will be using google earth to learn more about the seven wonders of the world. Light pollution and its effect on our planet. We will also be looking at time zones and how these contribute to night and day. Followed by a study of Dr Warren Washington.</a:t>
            </a:r>
          </a:p>
          <a:p>
            <a:endParaRPr lang="en-US" sz="1100" dirty="0">
              <a:solidFill>
                <a:schemeClr val="tx1"/>
              </a:solidFill>
            </a:endParaRPr>
          </a:p>
          <a:p>
            <a:endParaRPr lang="en-US" sz="1400" dirty="0">
              <a:solidFill>
                <a:schemeClr val="tx1"/>
              </a:solidFill>
            </a:endParaRPr>
          </a:p>
          <a:p>
            <a:endParaRPr lang="en-US" sz="1400" dirty="0">
              <a:solidFill>
                <a:schemeClr val="tx1"/>
              </a:solidFill>
            </a:endParaRPr>
          </a:p>
          <a:p>
            <a:endParaRPr lang="en-US" sz="1400" dirty="0">
              <a:solidFill>
                <a:schemeClr val="tx1"/>
              </a:solidFill>
            </a:endParaRPr>
          </a:p>
          <a:p>
            <a:endParaRPr lang="en-US" sz="1400" dirty="0">
              <a:solidFill>
                <a:schemeClr val="tx1"/>
              </a:solidFill>
            </a:endParaRPr>
          </a:p>
          <a:p>
            <a:endParaRPr lang="en-US" sz="1400" dirty="0">
              <a:solidFill>
                <a:schemeClr val="tx1"/>
              </a:solidFill>
            </a:endParaRPr>
          </a:p>
        </p:txBody>
      </p:sp>
      <p:sp>
        <p:nvSpPr>
          <p:cNvPr id="15" name="Rectangle 14">
            <a:extLst>
              <a:ext uri="{FF2B5EF4-FFF2-40B4-BE49-F238E27FC236}">
                <a16:creationId xmlns:a16="http://schemas.microsoft.com/office/drawing/2014/main" id="{2B43C3A8-E4CF-5A88-7CD0-66C8A9B5EBD4}"/>
              </a:ext>
            </a:extLst>
          </p:cNvPr>
          <p:cNvSpPr/>
          <p:nvPr/>
        </p:nvSpPr>
        <p:spPr>
          <a:xfrm>
            <a:off x="2575515" y="5470573"/>
            <a:ext cx="2111375" cy="1951472"/>
          </a:xfrm>
          <a:prstGeom prst="rect">
            <a:avLst/>
          </a:prstGeom>
          <a:solidFill>
            <a:schemeClr val="tx2">
              <a:lumMod val="10000"/>
              <a:lumOff val="9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sz="1100" b="1" dirty="0">
              <a:solidFill>
                <a:schemeClr val="tx1"/>
              </a:solidFill>
            </a:endParaRPr>
          </a:p>
          <a:p>
            <a:endParaRPr lang="en-US" sz="1100" b="1" dirty="0">
              <a:solidFill>
                <a:schemeClr val="tx1"/>
              </a:solidFill>
            </a:endParaRPr>
          </a:p>
          <a:p>
            <a:endParaRPr lang="en-US" sz="1100" b="1" dirty="0">
              <a:solidFill>
                <a:schemeClr val="tx1"/>
              </a:solidFill>
            </a:endParaRPr>
          </a:p>
          <a:p>
            <a:endParaRPr lang="en-US" sz="1100" b="1" dirty="0">
              <a:solidFill>
                <a:schemeClr val="tx1"/>
              </a:solidFill>
            </a:endParaRPr>
          </a:p>
          <a:p>
            <a:endParaRPr lang="en-US" sz="1100" b="1" dirty="0">
              <a:solidFill>
                <a:schemeClr val="tx1"/>
              </a:solidFill>
            </a:endParaRPr>
          </a:p>
          <a:p>
            <a:endParaRPr lang="en-US" sz="1100" b="1" dirty="0">
              <a:solidFill>
                <a:schemeClr val="tx1"/>
              </a:solidFill>
            </a:endParaRPr>
          </a:p>
          <a:p>
            <a:endParaRPr lang="en-US" sz="1100" b="1" dirty="0">
              <a:solidFill>
                <a:schemeClr val="tx1"/>
              </a:solidFill>
            </a:endParaRPr>
          </a:p>
          <a:p>
            <a:r>
              <a:rPr lang="en-US" sz="1100" b="1" dirty="0">
                <a:solidFill>
                  <a:schemeClr val="tx1"/>
                </a:solidFill>
              </a:rPr>
              <a:t>Design Technology</a:t>
            </a:r>
          </a:p>
          <a:p>
            <a:r>
              <a:rPr lang="en-US" sz="1100" dirty="0">
                <a:solidFill>
                  <a:schemeClr val="tx1"/>
                </a:solidFill>
              </a:rPr>
              <a:t>We</a:t>
            </a:r>
            <a:r>
              <a:rPr lang="en-US" sz="1400" dirty="0">
                <a:solidFill>
                  <a:schemeClr val="tx1"/>
                </a:solidFill>
              </a:rPr>
              <a:t> </a:t>
            </a:r>
            <a:r>
              <a:rPr lang="en-US" sz="1100" dirty="0">
                <a:solidFill>
                  <a:schemeClr val="tx1"/>
                </a:solidFill>
              </a:rPr>
              <a:t>are going to be researching what gears and pulleys are and what they are used for, as well as studying the inventor, James Dyson. We will then be using this knowledge to design, create and make our own space cargo lifter.</a:t>
            </a:r>
            <a:endParaRPr lang="en-US" sz="1400" dirty="0">
              <a:solidFill>
                <a:schemeClr val="tx1"/>
              </a:solidFill>
            </a:endParaRPr>
          </a:p>
          <a:p>
            <a:endParaRPr lang="en-US" sz="1400" dirty="0">
              <a:solidFill>
                <a:schemeClr val="tx1"/>
              </a:solidFill>
            </a:endParaRPr>
          </a:p>
          <a:p>
            <a:endParaRPr lang="en-US" sz="1400" dirty="0">
              <a:solidFill>
                <a:schemeClr val="tx1"/>
              </a:solidFill>
            </a:endParaRPr>
          </a:p>
          <a:p>
            <a:endParaRPr lang="en-US" sz="1400" dirty="0">
              <a:solidFill>
                <a:schemeClr val="tx1"/>
              </a:solidFill>
            </a:endParaRPr>
          </a:p>
          <a:p>
            <a:endParaRPr lang="en-US" sz="1400" dirty="0">
              <a:solidFill>
                <a:schemeClr val="tx1"/>
              </a:solidFill>
            </a:endParaRPr>
          </a:p>
          <a:p>
            <a:endParaRPr lang="en-US" sz="1400" dirty="0">
              <a:solidFill>
                <a:schemeClr val="tx1"/>
              </a:solidFill>
            </a:endParaRPr>
          </a:p>
          <a:p>
            <a:endParaRPr lang="en-US" sz="1400" dirty="0">
              <a:solidFill>
                <a:schemeClr val="tx1"/>
              </a:solidFill>
            </a:endParaRPr>
          </a:p>
        </p:txBody>
      </p:sp>
      <p:sp>
        <p:nvSpPr>
          <p:cNvPr id="16" name="Rectangle 15">
            <a:extLst>
              <a:ext uri="{FF2B5EF4-FFF2-40B4-BE49-F238E27FC236}">
                <a16:creationId xmlns:a16="http://schemas.microsoft.com/office/drawing/2014/main" id="{C32E4643-5327-E4C6-A913-BC1564407EE1}"/>
              </a:ext>
            </a:extLst>
          </p:cNvPr>
          <p:cNvSpPr/>
          <p:nvPr/>
        </p:nvSpPr>
        <p:spPr>
          <a:xfrm>
            <a:off x="4800600" y="5470573"/>
            <a:ext cx="1917699" cy="1951472"/>
          </a:xfrm>
          <a:prstGeom prst="rect">
            <a:avLst/>
          </a:prstGeom>
          <a:solidFill>
            <a:schemeClr val="tx2">
              <a:lumMod val="10000"/>
              <a:lumOff val="9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sz="1400" dirty="0">
              <a:solidFill>
                <a:schemeClr val="tx1"/>
              </a:solidFill>
            </a:endParaRPr>
          </a:p>
          <a:p>
            <a:endParaRPr lang="en-US" sz="1400" dirty="0">
              <a:solidFill>
                <a:schemeClr val="tx1"/>
              </a:solidFill>
            </a:endParaRPr>
          </a:p>
          <a:p>
            <a:endParaRPr lang="en-US" sz="1400" dirty="0">
              <a:solidFill>
                <a:schemeClr val="tx1"/>
              </a:solidFill>
            </a:endParaRPr>
          </a:p>
          <a:p>
            <a:endParaRPr lang="en-US" sz="1400" dirty="0">
              <a:solidFill>
                <a:schemeClr val="tx1"/>
              </a:solidFill>
            </a:endParaRPr>
          </a:p>
          <a:p>
            <a:endParaRPr lang="en-US" sz="1400" dirty="0">
              <a:solidFill>
                <a:schemeClr val="tx1"/>
              </a:solidFill>
            </a:endParaRPr>
          </a:p>
          <a:p>
            <a:endParaRPr lang="en-US" sz="1400" dirty="0">
              <a:solidFill>
                <a:schemeClr val="tx1"/>
              </a:solidFill>
            </a:endParaRPr>
          </a:p>
          <a:p>
            <a:r>
              <a:rPr lang="en-US" sz="1200" b="1" dirty="0">
                <a:solidFill>
                  <a:schemeClr val="tx1"/>
                </a:solidFill>
              </a:rPr>
              <a:t>P.E.</a:t>
            </a:r>
          </a:p>
          <a:p>
            <a:r>
              <a:rPr lang="en-US" sz="1100" dirty="0">
                <a:solidFill>
                  <a:schemeClr val="tx1"/>
                </a:solidFill>
              </a:rPr>
              <a:t>In Spring term, we will be learning skills to participate in NFL and tchoukball. Followed by learning to improve our team building skills by taking part in Hockey. </a:t>
            </a:r>
          </a:p>
          <a:p>
            <a:endParaRPr lang="en-US" sz="1400" dirty="0">
              <a:solidFill>
                <a:schemeClr val="tx1"/>
              </a:solidFill>
            </a:endParaRPr>
          </a:p>
          <a:p>
            <a:endParaRPr lang="en-US" sz="1400" dirty="0">
              <a:solidFill>
                <a:schemeClr val="tx1"/>
              </a:solidFill>
            </a:endParaRPr>
          </a:p>
          <a:p>
            <a:endParaRPr lang="en-US" sz="1400" dirty="0">
              <a:solidFill>
                <a:schemeClr val="tx1"/>
              </a:solidFill>
            </a:endParaRPr>
          </a:p>
          <a:p>
            <a:endParaRPr lang="en-US" sz="1400" dirty="0">
              <a:solidFill>
                <a:schemeClr val="tx1"/>
              </a:solidFill>
            </a:endParaRPr>
          </a:p>
          <a:p>
            <a:endParaRPr lang="en-US" sz="1400" dirty="0">
              <a:solidFill>
                <a:schemeClr val="tx1"/>
              </a:solidFill>
            </a:endParaRPr>
          </a:p>
          <a:p>
            <a:endParaRPr lang="en-US" sz="1400" dirty="0">
              <a:solidFill>
                <a:schemeClr val="tx1"/>
              </a:solidFill>
            </a:endParaRPr>
          </a:p>
          <a:p>
            <a:endParaRPr lang="en-US" sz="1400" dirty="0">
              <a:solidFill>
                <a:schemeClr val="tx1"/>
              </a:solidFill>
            </a:endParaRPr>
          </a:p>
          <a:p>
            <a:endParaRPr lang="en-US" sz="1400" dirty="0">
              <a:solidFill>
                <a:schemeClr val="tx1"/>
              </a:solidFill>
            </a:endParaRPr>
          </a:p>
        </p:txBody>
      </p:sp>
      <p:sp>
        <p:nvSpPr>
          <p:cNvPr id="17" name="Rectangle 16">
            <a:extLst>
              <a:ext uri="{FF2B5EF4-FFF2-40B4-BE49-F238E27FC236}">
                <a16:creationId xmlns:a16="http://schemas.microsoft.com/office/drawing/2014/main" id="{9C30CBCF-0C37-570D-BBC2-1B81904184B9}"/>
              </a:ext>
            </a:extLst>
          </p:cNvPr>
          <p:cNvSpPr/>
          <p:nvPr/>
        </p:nvSpPr>
        <p:spPr>
          <a:xfrm>
            <a:off x="2575514" y="7701824"/>
            <a:ext cx="2111375" cy="1924397"/>
          </a:xfrm>
          <a:prstGeom prst="rect">
            <a:avLst/>
          </a:prstGeom>
          <a:solidFill>
            <a:schemeClr val="tx2">
              <a:lumMod val="10000"/>
              <a:lumOff val="9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sz="1200" b="1" dirty="0">
              <a:solidFill>
                <a:schemeClr val="tx1"/>
              </a:solidFill>
            </a:endParaRPr>
          </a:p>
          <a:p>
            <a:endParaRPr lang="en-US" sz="1200" b="1" dirty="0">
              <a:solidFill>
                <a:schemeClr val="tx1"/>
              </a:solidFill>
            </a:endParaRPr>
          </a:p>
          <a:p>
            <a:endParaRPr lang="en-US" sz="1100" b="1" dirty="0">
              <a:solidFill>
                <a:schemeClr val="tx1"/>
              </a:solidFill>
            </a:endParaRPr>
          </a:p>
          <a:p>
            <a:endParaRPr lang="en-US" sz="1100" b="1" dirty="0">
              <a:solidFill>
                <a:schemeClr val="tx1"/>
              </a:solidFill>
            </a:endParaRPr>
          </a:p>
          <a:p>
            <a:endParaRPr lang="en-US" sz="1100" b="1" dirty="0">
              <a:solidFill>
                <a:schemeClr val="tx1"/>
              </a:solidFill>
            </a:endParaRPr>
          </a:p>
          <a:p>
            <a:endParaRPr lang="en-US" sz="1100" b="1" dirty="0">
              <a:solidFill>
                <a:schemeClr val="tx1"/>
              </a:solidFill>
            </a:endParaRPr>
          </a:p>
          <a:p>
            <a:r>
              <a:rPr lang="en-US" sz="1100" b="1" dirty="0">
                <a:solidFill>
                  <a:schemeClr val="tx1"/>
                </a:solidFill>
              </a:rPr>
              <a:t>Computing</a:t>
            </a:r>
          </a:p>
          <a:p>
            <a:r>
              <a:rPr lang="en-US" sz="1100" dirty="0">
                <a:solidFill>
                  <a:schemeClr val="tx1"/>
                </a:solidFill>
              </a:rPr>
              <a:t>To start with we will be looking at data and information, within this topic we will be looking at search tools and how to use a data base. Followed by digital citizenship, which includes online bullying and how to manage online information.</a:t>
            </a:r>
          </a:p>
          <a:p>
            <a:endParaRPr lang="en-US" sz="1400" dirty="0">
              <a:solidFill>
                <a:schemeClr val="tx1"/>
              </a:solidFill>
            </a:endParaRPr>
          </a:p>
          <a:p>
            <a:endParaRPr lang="en-US" sz="1400" dirty="0">
              <a:solidFill>
                <a:schemeClr val="tx1"/>
              </a:solidFill>
            </a:endParaRPr>
          </a:p>
          <a:p>
            <a:endParaRPr lang="en-US" sz="1400" dirty="0">
              <a:solidFill>
                <a:schemeClr val="tx1"/>
              </a:solidFill>
            </a:endParaRPr>
          </a:p>
          <a:p>
            <a:endParaRPr lang="en-US" sz="1400" dirty="0">
              <a:solidFill>
                <a:schemeClr val="tx1"/>
              </a:solidFill>
            </a:endParaRPr>
          </a:p>
          <a:p>
            <a:endParaRPr lang="en-US" sz="1400" dirty="0">
              <a:solidFill>
                <a:schemeClr val="tx1"/>
              </a:solidFill>
            </a:endParaRPr>
          </a:p>
          <a:p>
            <a:endParaRPr lang="en-US" sz="1400" dirty="0">
              <a:solidFill>
                <a:schemeClr val="tx1"/>
              </a:solidFill>
            </a:endParaRPr>
          </a:p>
        </p:txBody>
      </p:sp>
      <p:sp>
        <p:nvSpPr>
          <p:cNvPr id="18" name="Rectangle 17">
            <a:extLst>
              <a:ext uri="{FF2B5EF4-FFF2-40B4-BE49-F238E27FC236}">
                <a16:creationId xmlns:a16="http://schemas.microsoft.com/office/drawing/2014/main" id="{FA490DE9-7C4E-D354-48C4-5B34E85E4698}"/>
              </a:ext>
            </a:extLst>
          </p:cNvPr>
          <p:cNvSpPr/>
          <p:nvPr/>
        </p:nvSpPr>
        <p:spPr>
          <a:xfrm>
            <a:off x="4800600" y="7674749"/>
            <a:ext cx="1917700" cy="1951472"/>
          </a:xfrm>
          <a:prstGeom prst="rect">
            <a:avLst/>
          </a:prstGeom>
          <a:solidFill>
            <a:schemeClr val="tx2">
              <a:lumMod val="10000"/>
              <a:lumOff val="9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sz="1200" b="1" dirty="0">
              <a:solidFill>
                <a:schemeClr val="tx1"/>
              </a:solidFill>
            </a:endParaRPr>
          </a:p>
          <a:p>
            <a:endParaRPr lang="en-US" sz="1200" b="1" dirty="0">
              <a:solidFill>
                <a:schemeClr val="tx1"/>
              </a:solidFill>
            </a:endParaRPr>
          </a:p>
          <a:p>
            <a:endParaRPr lang="en-US" sz="1200" b="1" dirty="0">
              <a:solidFill>
                <a:schemeClr val="tx1"/>
              </a:solidFill>
            </a:endParaRPr>
          </a:p>
          <a:p>
            <a:endParaRPr lang="en-US" sz="1200" b="1" dirty="0">
              <a:solidFill>
                <a:schemeClr val="tx1"/>
              </a:solidFill>
            </a:endParaRPr>
          </a:p>
          <a:p>
            <a:endParaRPr lang="en-US" sz="1200" b="1" dirty="0">
              <a:solidFill>
                <a:schemeClr val="tx1"/>
              </a:solidFill>
            </a:endParaRPr>
          </a:p>
          <a:p>
            <a:endParaRPr lang="en-US" sz="1200" b="1" dirty="0">
              <a:solidFill>
                <a:schemeClr val="tx1"/>
              </a:solidFill>
            </a:endParaRPr>
          </a:p>
          <a:p>
            <a:r>
              <a:rPr lang="en-US" sz="1200" b="1" dirty="0">
                <a:solidFill>
                  <a:schemeClr val="tx1"/>
                </a:solidFill>
              </a:rPr>
              <a:t>PSHE</a:t>
            </a:r>
          </a:p>
          <a:p>
            <a:r>
              <a:rPr lang="en-US" sz="1100" dirty="0">
                <a:solidFill>
                  <a:schemeClr val="tx1"/>
                </a:solidFill>
              </a:rPr>
              <a:t>Our PSHE lessons will follow the </a:t>
            </a:r>
            <a:r>
              <a:rPr lang="en-US" sz="1100" dirty="0" err="1">
                <a:solidFill>
                  <a:schemeClr val="tx1"/>
                </a:solidFill>
              </a:rPr>
              <a:t>MyHappymind</a:t>
            </a:r>
            <a:r>
              <a:rPr lang="en-US" sz="1100" dirty="0">
                <a:solidFill>
                  <a:schemeClr val="tx1"/>
                </a:solidFill>
              </a:rPr>
              <a:t> scheme. </a:t>
            </a:r>
          </a:p>
          <a:p>
            <a:r>
              <a:rPr lang="en-US" sz="1100" dirty="0">
                <a:solidFill>
                  <a:schemeClr val="tx1"/>
                </a:solidFill>
              </a:rPr>
              <a:t>We will be completing the ‘Appreciate’ and ‘Relate’ part of MHM. Followed by work on healthy lifestyles, friendship, families and close positive relationships.</a:t>
            </a:r>
            <a:endParaRPr lang="en-US" sz="1400" dirty="0">
              <a:solidFill>
                <a:schemeClr val="tx1"/>
              </a:solidFill>
            </a:endParaRPr>
          </a:p>
          <a:p>
            <a:endParaRPr lang="en-US" sz="1400" dirty="0">
              <a:solidFill>
                <a:schemeClr val="tx1"/>
              </a:solidFill>
            </a:endParaRPr>
          </a:p>
          <a:p>
            <a:endParaRPr lang="en-US" sz="1400" dirty="0">
              <a:solidFill>
                <a:schemeClr val="tx1"/>
              </a:solidFill>
            </a:endParaRPr>
          </a:p>
          <a:p>
            <a:endParaRPr lang="en-US" sz="1400" dirty="0">
              <a:solidFill>
                <a:schemeClr val="tx1"/>
              </a:solidFill>
            </a:endParaRPr>
          </a:p>
          <a:p>
            <a:endParaRPr lang="en-US" sz="1400" dirty="0">
              <a:solidFill>
                <a:schemeClr val="tx1"/>
              </a:solidFill>
            </a:endParaRPr>
          </a:p>
          <a:p>
            <a:endParaRPr lang="en-US" sz="1400" dirty="0">
              <a:solidFill>
                <a:schemeClr val="tx1"/>
              </a:solidFill>
            </a:endParaRPr>
          </a:p>
          <a:p>
            <a:endParaRPr lang="en-US" sz="1400" dirty="0">
              <a:solidFill>
                <a:schemeClr val="tx1"/>
              </a:solidFill>
            </a:endParaRPr>
          </a:p>
        </p:txBody>
      </p:sp>
      <p:sp>
        <p:nvSpPr>
          <p:cNvPr id="23" name="TextBox 22">
            <a:extLst>
              <a:ext uri="{FF2B5EF4-FFF2-40B4-BE49-F238E27FC236}">
                <a16:creationId xmlns:a16="http://schemas.microsoft.com/office/drawing/2014/main" id="{B5FFA87B-27E7-49F7-89C1-228E6E9075A1}"/>
              </a:ext>
            </a:extLst>
          </p:cNvPr>
          <p:cNvSpPr txBox="1"/>
          <p:nvPr/>
        </p:nvSpPr>
        <p:spPr>
          <a:xfrm>
            <a:off x="1828800" y="962115"/>
            <a:ext cx="3340100" cy="369332"/>
          </a:xfrm>
          <a:prstGeom prst="rect">
            <a:avLst/>
          </a:prstGeom>
          <a:noFill/>
        </p:spPr>
        <p:txBody>
          <a:bodyPr wrap="square" rtlCol="0">
            <a:spAutoFit/>
          </a:bodyPr>
          <a:lstStyle/>
          <a:p>
            <a:pPr algn="ctr"/>
            <a:r>
              <a:rPr lang="en-US" dirty="0"/>
              <a:t>Infinity and Beyond</a:t>
            </a:r>
          </a:p>
        </p:txBody>
      </p:sp>
    </p:spTree>
    <p:extLst>
      <p:ext uri="{BB962C8B-B14F-4D97-AF65-F5344CB8AC3E}">
        <p14:creationId xmlns:p14="http://schemas.microsoft.com/office/powerpoint/2010/main" val="194860770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D23E242B6D949409916C6BF47F07DB7" ma:contentTypeVersion="19" ma:contentTypeDescription="Create a new document." ma:contentTypeScope="" ma:versionID="ebf0aa40974faac12c8553b03c8c27bb">
  <xsd:schema xmlns:xsd="http://www.w3.org/2001/XMLSchema" xmlns:xs="http://www.w3.org/2001/XMLSchema" xmlns:p="http://schemas.microsoft.com/office/2006/metadata/properties" xmlns:ns2="afc6618a-c939-4d7f-908d-c315518cab02" xmlns:ns3="0b999876-a7db-4e3a-aab8-b0459b5f15d7" targetNamespace="http://schemas.microsoft.com/office/2006/metadata/properties" ma:root="true" ma:fieldsID="404d27b2c0428ab5b024a5bc19492ccd" ns2:_="" ns3:_="">
    <xsd:import namespace="afc6618a-c939-4d7f-908d-c315518cab02"/>
    <xsd:import namespace="0b999876-a7db-4e3a-aab8-b0459b5f15d7"/>
    <xsd:element name="properties">
      <xsd:complexType>
        <xsd:sequence>
          <xsd:element name="documentManagement">
            <xsd:complexType>
              <xsd:all>
                <xsd:element ref="ns2:MediaServiceMetadata" minOccurs="0"/>
                <xsd:element ref="ns2:MediaServiceFastMetadata" minOccurs="0"/>
                <xsd:element ref="ns2:MediaLengthInSecond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lcf76f155ced4ddcb4097134ff3c332f" minOccurs="0"/>
                <xsd:element ref="ns3:TaxCatchAll" minOccurs="0"/>
                <xsd:element ref="ns2:MediaServiceLocation" minOccurs="0"/>
                <xsd:element ref="ns3:SharedWithUsers" minOccurs="0"/>
                <xsd:element ref="ns3:SharedWithDetails"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fc6618a-c939-4d7f-908d-c315518cab0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LengthInSeconds" ma:index="10" nillable="true" ma:displayName="MediaLengthInSeconds" ma:hidden="true" ma:internalName="MediaLengthInSeconds" ma:readOnly="true">
      <xsd:simpleType>
        <xsd:restriction base="dms:Unknown"/>
      </xsd:simpleType>
    </xsd:element>
    <xsd:element name="MediaServiceDateTaken" ma:index="11" nillable="true" ma:displayName="MediaServiceDateTaken" ma:hidden="true" ma:internalName="MediaServiceDateTaken" ma:readOnly="true">
      <xsd:simpleType>
        <xsd:restriction base="dms:Text"/>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780e29f2-16a6-4a3b-997e-7446bf698991" ma:termSetId="09814cd3-568e-fe90-9814-8d621ff8fb84" ma:anchorId="fba54fb3-c3e1-fe81-a776-ca4b69148c4d" ma:open="true" ma:isKeyword="false">
      <xsd:complexType>
        <xsd:sequence>
          <xsd:element ref="pc:Terms" minOccurs="0" maxOccurs="1"/>
        </xsd:sequence>
      </xsd:complexType>
    </xsd:element>
    <xsd:element name="MediaServiceLocation" ma:index="21" nillable="true" ma:displayName="Location" ma:internalName="MediaServiceLocation" ma:readOnly="true">
      <xsd:simpleType>
        <xsd:restriction base="dms:Text"/>
      </xsd:simple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b999876-a7db-4e3a-aab8-b0459b5f15d7" elementFormDefault="qualified">
    <xsd:import namespace="http://schemas.microsoft.com/office/2006/documentManagement/types"/>
    <xsd:import namespace="http://schemas.microsoft.com/office/infopath/2007/PartnerControls"/>
    <xsd:element name="TaxCatchAll" ma:index="20" nillable="true" ma:displayName="Taxonomy Catch All Column" ma:hidden="true" ma:list="{a3a17555-5a36-41d4-abf3-c07f02318466}" ma:internalName="TaxCatchAll" ma:showField="CatchAllData" ma:web="0b999876-a7db-4e3a-aab8-b0459b5f15d7">
      <xsd:complexType>
        <xsd:complexContent>
          <xsd:extension base="dms:MultiChoiceLookup">
            <xsd:sequence>
              <xsd:element name="Value" type="dms:Lookup" maxOccurs="unbounded" minOccurs="0" nillable="true"/>
            </xsd:sequence>
          </xsd:extension>
        </xsd:complexContent>
      </xsd:complexType>
    </xsd:element>
    <xsd:element name="SharedWithUsers" ma:index="2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afc6618a-c939-4d7f-908d-c315518cab02">
      <Terms xmlns="http://schemas.microsoft.com/office/infopath/2007/PartnerControls"/>
    </lcf76f155ced4ddcb4097134ff3c332f>
    <TaxCatchAll xmlns="0b999876-a7db-4e3a-aab8-b0459b5f15d7" xsi:nil="true"/>
  </documentManagement>
</p:properties>
</file>

<file path=customXml/itemProps1.xml><?xml version="1.0" encoding="utf-8"?>
<ds:datastoreItem xmlns:ds="http://schemas.openxmlformats.org/officeDocument/2006/customXml" ds:itemID="{913FA8B9-16B8-4F3B-9E0F-BA6A9DFB3AC1}"/>
</file>

<file path=customXml/itemProps2.xml><?xml version="1.0" encoding="utf-8"?>
<ds:datastoreItem xmlns:ds="http://schemas.openxmlformats.org/officeDocument/2006/customXml" ds:itemID="{59244053-FF64-4933-8113-69BD418B3033}">
  <ds:schemaRefs>
    <ds:schemaRef ds:uri="http://schemas.microsoft.com/sharepoint/v3/contenttype/forms"/>
  </ds:schemaRefs>
</ds:datastoreItem>
</file>

<file path=customXml/itemProps3.xml><?xml version="1.0" encoding="utf-8"?>
<ds:datastoreItem xmlns:ds="http://schemas.openxmlformats.org/officeDocument/2006/customXml" ds:itemID="{3951B994-9186-4A32-93DB-E69186DB43E6}">
  <ds:schemaRefs>
    <ds:schemaRef ds:uri="http://purl.org/dc/terms/"/>
    <ds:schemaRef ds:uri="http://schemas.openxmlformats.org/package/2006/metadata/core-properties"/>
    <ds:schemaRef ds:uri="afc6618a-c939-4d7f-908d-c315518cab02"/>
    <ds:schemaRef ds:uri="http://purl.org/dc/dcmitype/"/>
    <ds:schemaRef ds:uri="http://schemas.microsoft.com/office/infopath/2007/PartnerControls"/>
    <ds:schemaRef ds:uri="http://schemas.microsoft.com/office/2006/documentManagement/types"/>
    <ds:schemaRef ds:uri="http://purl.org/dc/elements/1.1/"/>
    <ds:schemaRef ds:uri="http://schemas.microsoft.com/office/2006/metadata/properties"/>
    <ds:schemaRef ds:uri="0b999876-a7db-4e3a-aab8-b0459b5f15d7"/>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Office Theme</Template>
  <TotalTime>349</TotalTime>
  <Words>584</Words>
  <Application>Microsoft Office PowerPoint</Application>
  <PresentationFormat>A4 Paper (210x297 mm)</PresentationFormat>
  <Paragraphs>151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Aptos</vt:lpstr>
      <vt:lpstr>Aptos Display</vt:lpstr>
      <vt:lpstr>Arial</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Sarah Leigh</dc:creator>
  <cp:lastModifiedBy>Victoria Fennell</cp:lastModifiedBy>
  <cp:revision>2</cp:revision>
  <dcterms:created xsi:type="dcterms:W3CDTF">2025-08-21T12:54:10Z</dcterms:created>
  <dcterms:modified xsi:type="dcterms:W3CDTF">2025-12-18T20:39:47Z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0x0101001D23E242B6D949409916C6BF47F07DB7</vt:lpwstr>
  </property>
  <property fmtid="{D5CDD505-2E9C-101B-9397-08002B2CF9AE}" pid="3" name="MediaServiceImageTags">
    <vt:lpwstr/>
  </property>
</Properties>
</file>