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4" d="100"/>
          <a:sy n="54" d="100"/>
        </p:scale>
        <p:origin x="270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943019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220577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317A192-67E3-2F4C-A746-9002A62BCC01}"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454198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317A192-67E3-2F4C-A746-9002A62BCC01}" type="datetimeFigureOut">
              <a:rPr lang="en-US" smtClean="0"/>
              <a:t>9/1/2025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09000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317A192-67E3-2F4C-A746-9002A62BCC01}" type="datetimeFigureOut">
              <a:rPr lang="en-US" smtClean="0"/>
              <a:t>9/1/2025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861471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317A192-67E3-2F4C-A746-9002A62BCC01}" type="datetimeFigureOut">
              <a:rPr lang="en-US" smtClean="0"/>
              <a:t>9/1/2025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660500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17A192-67E3-2F4C-A746-9002A62BCC01}" type="datetimeFigureOut">
              <a:rPr lang="en-US" smtClean="0"/>
              <a:t>9/1/2025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20581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27392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317A192-67E3-2F4C-A746-9002A62BCC01}" type="datetimeFigureOut">
              <a:rPr lang="en-US" smtClean="0"/>
              <a:t>9/1/2025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3345481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4140112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317A192-67E3-2F4C-A746-9002A62BCC01}" type="datetimeFigureOut">
              <a:rPr lang="en-US" smtClean="0"/>
              <a:t>9/1/2025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08E6F-7966-724E-9335-F9CDF649565C}" type="slidenum">
              <a:rPr lang="en-US" smtClean="0"/>
              <a:t>‹#›</a:t>
            </a:fld>
            <a:endParaRPr lang="en-US"/>
          </a:p>
        </p:txBody>
      </p:sp>
    </p:spTree>
    <p:extLst>
      <p:ext uri="{BB962C8B-B14F-4D97-AF65-F5344CB8AC3E}">
        <p14:creationId xmlns:p14="http://schemas.microsoft.com/office/powerpoint/2010/main" val="13667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C317A192-67E3-2F4C-A746-9002A62BCC01}" type="datetimeFigureOut">
              <a:rPr lang="en-US" smtClean="0"/>
              <a:t>9/1/2025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FA508E6F-7966-724E-9335-F9CDF649565C}" type="slidenum">
              <a:rPr lang="en-US" smtClean="0"/>
              <a:t>‹#›</a:t>
            </a:fld>
            <a:endParaRPr lang="en-US"/>
          </a:p>
        </p:txBody>
      </p:sp>
    </p:spTree>
    <p:extLst>
      <p:ext uri="{BB962C8B-B14F-4D97-AF65-F5344CB8AC3E}">
        <p14:creationId xmlns:p14="http://schemas.microsoft.com/office/powerpoint/2010/main" val="2253951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F4AF92A-7FE3-0EA8-AE4F-483B6930ED8D}"/>
              </a:ext>
            </a:extLst>
          </p:cNvPr>
          <p:cNvSpPr/>
          <p:nvPr/>
        </p:nvSpPr>
        <p:spPr>
          <a:xfrm>
            <a:off x="0" y="0"/>
            <a:ext cx="6858000" cy="9906000"/>
          </a:xfrm>
          <a:prstGeom prst="rect">
            <a:avLst/>
          </a:prstGeom>
          <a:pattFill prst="lgGrid">
            <a:fgClr>
              <a:schemeClr val="bg2"/>
            </a:fgClr>
            <a:bgClr>
              <a:schemeClr val="bg1"/>
            </a:bgClr>
          </a:patt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Image result for free blue abstract vector files">
            <a:extLst>
              <a:ext uri="{FF2B5EF4-FFF2-40B4-BE49-F238E27FC236}">
                <a16:creationId xmlns:a16="http://schemas.microsoft.com/office/drawing/2014/main" id="{347F3D19-ECA3-2F9E-D321-BCC6BCDFF3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H="1">
            <a:off x="0" y="-1745"/>
            <a:ext cx="6858000" cy="601701"/>
          </a:xfrm>
          <a:prstGeom prst="rect">
            <a:avLst/>
          </a:prstGeom>
          <a:noFill/>
          <a:ln>
            <a:noFill/>
          </a:ln>
        </p:spPr>
      </p:pic>
      <p:pic>
        <p:nvPicPr>
          <p:cNvPr id="4" name="Picture 3" descr="A close-up of a logo&#10;&#10;Description automatically generated">
            <a:extLst>
              <a:ext uri="{FF2B5EF4-FFF2-40B4-BE49-F238E27FC236}">
                <a16:creationId xmlns:a16="http://schemas.microsoft.com/office/drawing/2014/main" id="{7E1CBCEC-87AC-CD05-559B-8B35EAB795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99735" y="515724"/>
            <a:ext cx="1341120" cy="518160"/>
          </a:xfrm>
          <a:prstGeom prst="rect">
            <a:avLst/>
          </a:prstGeom>
          <a:noFill/>
          <a:ln>
            <a:noFill/>
          </a:ln>
        </p:spPr>
      </p:pic>
      <p:sp>
        <p:nvSpPr>
          <p:cNvPr id="5" name="TextBox 4">
            <a:extLst>
              <a:ext uri="{FF2B5EF4-FFF2-40B4-BE49-F238E27FC236}">
                <a16:creationId xmlns:a16="http://schemas.microsoft.com/office/drawing/2014/main" id="{1D17E4FE-7683-8B92-91CE-5B51EDB742C0}"/>
              </a:ext>
            </a:extLst>
          </p:cNvPr>
          <p:cNvSpPr txBox="1"/>
          <p:nvPr/>
        </p:nvSpPr>
        <p:spPr>
          <a:xfrm>
            <a:off x="1409700" y="379284"/>
            <a:ext cx="4038599" cy="584775"/>
          </a:xfrm>
          <a:prstGeom prst="rect">
            <a:avLst/>
          </a:prstGeom>
          <a:noFill/>
        </p:spPr>
        <p:txBody>
          <a:bodyPr wrap="square" rtlCol="0">
            <a:spAutoFit/>
          </a:bodyPr>
          <a:lstStyle/>
          <a:p>
            <a:pPr algn="ctr"/>
            <a:r>
              <a:rPr lang="en-US" sz="1600" b="1" dirty="0"/>
              <a:t>Year Six</a:t>
            </a:r>
          </a:p>
          <a:p>
            <a:pPr algn="ctr"/>
            <a:r>
              <a:rPr lang="en-US" sz="1600" b="1" dirty="0"/>
              <a:t>Curriculum Information – Autumn 2025</a:t>
            </a:r>
          </a:p>
        </p:txBody>
      </p:sp>
      <p:sp>
        <p:nvSpPr>
          <p:cNvPr id="8" name="Rectangle 7">
            <a:extLst>
              <a:ext uri="{FF2B5EF4-FFF2-40B4-BE49-F238E27FC236}">
                <a16:creationId xmlns:a16="http://schemas.microsoft.com/office/drawing/2014/main" id="{14EA7E59-7AEE-1415-A525-8339759A7A7D}"/>
              </a:ext>
            </a:extLst>
          </p:cNvPr>
          <p:cNvSpPr/>
          <p:nvPr/>
        </p:nvSpPr>
        <p:spPr>
          <a:xfrm>
            <a:off x="342900" y="1305015"/>
            <a:ext cx="2971800" cy="15480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600" b="1" u="sng" dirty="0">
                <a:solidFill>
                  <a:schemeClr val="tx1"/>
                </a:solidFill>
              </a:rPr>
              <a:t>English</a:t>
            </a:r>
          </a:p>
          <a:p>
            <a:pPr lvl="0"/>
            <a:r>
              <a:rPr lang="en-US" sz="800" dirty="0">
                <a:solidFill>
                  <a:schemeClr val="tx1"/>
                </a:solidFill>
              </a:rPr>
              <a:t>Reading will focus on a narrative from Benjamin Zephaniah, following the journey of a Windrush Child.</a:t>
            </a:r>
            <a:endParaRPr lang="en-GB" sz="800" dirty="0">
              <a:solidFill>
                <a:schemeClr val="tx1"/>
              </a:solidFill>
            </a:endParaRPr>
          </a:p>
          <a:p>
            <a:pPr lvl="0"/>
            <a:r>
              <a:rPr lang="en-US" sz="800" dirty="0">
                <a:solidFill>
                  <a:schemeClr val="tx1"/>
                </a:solidFill>
              </a:rPr>
              <a:t>We will be using a variety of fiction and non-fiction texts to learn about famous significant individuals linked to our topic.</a:t>
            </a:r>
            <a:endParaRPr lang="en-GB" sz="800" dirty="0">
              <a:solidFill>
                <a:schemeClr val="tx1"/>
              </a:solidFill>
            </a:endParaRPr>
          </a:p>
          <a:p>
            <a:pPr lvl="0"/>
            <a:r>
              <a:rPr lang="en-US" sz="800" dirty="0">
                <a:solidFill>
                  <a:schemeClr val="tx1"/>
                </a:solidFill>
              </a:rPr>
              <a:t>Our term will begin with a suspense narrative inspired by the work of Pam </a:t>
            </a:r>
            <a:r>
              <a:rPr lang="en-US" sz="800" dirty="0" err="1">
                <a:solidFill>
                  <a:schemeClr val="tx1"/>
                </a:solidFill>
              </a:rPr>
              <a:t>Smy</a:t>
            </a:r>
            <a:r>
              <a:rPr lang="en-US" sz="800" dirty="0">
                <a:solidFill>
                  <a:schemeClr val="tx1"/>
                </a:solidFill>
              </a:rPr>
              <a:t>.</a:t>
            </a:r>
            <a:endParaRPr lang="en-GB" sz="800" dirty="0">
              <a:solidFill>
                <a:schemeClr val="tx1"/>
              </a:solidFill>
            </a:endParaRPr>
          </a:p>
          <a:p>
            <a:pPr lvl="0"/>
            <a:r>
              <a:rPr lang="en-US" sz="800" dirty="0">
                <a:solidFill>
                  <a:schemeClr val="tx1"/>
                </a:solidFill>
              </a:rPr>
              <a:t>We will then focus on several writing styles including diary entries written from the perspective by Emmeline Pankhurst, Biography’s inspired by the work of David Attenborough and Gandhi and persuasive speeches in the style of Martin Luther King and Greta Thunberg</a:t>
            </a:r>
            <a:r>
              <a:rPr lang="en-US" sz="700" dirty="0">
                <a:solidFill>
                  <a:schemeClr val="tx1"/>
                </a:solidFill>
              </a:rPr>
              <a:t>.</a:t>
            </a:r>
            <a:endParaRPr lang="en-GB" sz="700" dirty="0">
              <a:solidFill>
                <a:schemeClr val="tx1"/>
              </a:solidFill>
            </a:endParaRPr>
          </a:p>
        </p:txBody>
      </p:sp>
      <p:sp>
        <p:nvSpPr>
          <p:cNvPr id="9" name="Rectangle 8">
            <a:extLst>
              <a:ext uri="{FF2B5EF4-FFF2-40B4-BE49-F238E27FC236}">
                <a16:creationId xmlns:a16="http://schemas.microsoft.com/office/drawing/2014/main" id="{ACD50F48-361C-51B9-A092-0E5523F212EF}"/>
              </a:ext>
            </a:extLst>
          </p:cNvPr>
          <p:cNvSpPr/>
          <p:nvPr/>
        </p:nvSpPr>
        <p:spPr>
          <a:xfrm>
            <a:off x="3503930" y="1305015"/>
            <a:ext cx="2971800" cy="1574522"/>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solidFill>
                  <a:schemeClr val="tx1"/>
                </a:solidFill>
              </a:rPr>
              <a:t>Maths:</a:t>
            </a:r>
          </a:p>
          <a:p>
            <a:r>
              <a:rPr lang="en-GB" sz="1100" b="1" dirty="0">
                <a:solidFill>
                  <a:schemeClr val="tx1"/>
                </a:solidFill>
              </a:rPr>
              <a:t>Key Areas of Learning:</a:t>
            </a:r>
          </a:p>
          <a:p>
            <a:pPr lvl="0"/>
            <a:r>
              <a:rPr lang="en-GB" sz="1100" dirty="0">
                <a:solidFill>
                  <a:schemeClr val="tx1"/>
                </a:solidFill>
              </a:rPr>
              <a:t>Place value: comparing and ordering numbers to 1 million, using negative numbers.</a:t>
            </a:r>
          </a:p>
          <a:p>
            <a:pPr lvl="0"/>
            <a:r>
              <a:rPr lang="en-GB" sz="1100" dirty="0">
                <a:solidFill>
                  <a:schemeClr val="tx1"/>
                </a:solidFill>
              </a:rPr>
              <a:t>Four operations: Adding and subtracting 4-digit numbers, multiplying 4-digit numbers by 2-digit numbers, dividing by up to 2-digit numbers.</a:t>
            </a:r>
          </a:p>
        </p:txBody>
      </p:sp>
      <p:sp>
        <p:nvSpPr>
          <p:cNvPr id="10" name="Rectangle 9">
            <a:extLst>
              <a:ext uri="{FF2B5EF4-FFF2-40B4-BE49-F238E27FC236}">
                <a16:creationId xmlns:a16="http://schemas.microsoft.com/office/drawing/2014/main" id="{3A78E11E-7E4D-CAC8-304E-429CFFFE4B33}"/>
              </a:ext>
            </a:extLst>
          </p:cNvPr>
          <p:cNvSpPr/>
          <p:nvPr/>
        </p:nvSpPr>
        <p:spPr>
          <a:xfrm>
            <a:off x="336550" y="3073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b="1" dirty="0">
                <a:solidFill>
                  <a:schemeClr val="tx1"/>
                </a:solidFill>
              </a:rPr>
              <a:t>Science</a:t>
            </a:r>
          </a:p>
          <a:p>
            <a:r>
              <a:rPr lang="en-US" sz="1400" dirty="0">
                <a:solidFill>
                  <a:schemeClr val="tx1"/>
                </a:solidFill>
              </a:rPr>
              <a:t>In Science, we will be learning about Light and Electricity including the skills of working scientifically. </a:t>
            </a:r>
            <a:endParaRPr lang="en-GB" sz="1400" dirty="0">
              <a:solidFill>
                <a:schemeClr val="tx1"/>
              </a:solidFill>
            </a:endParaRPr>
          </a:p>
          <a:p>
            <a:endParaRPr lang="en-US" sz="1050" dirty="0">
              <a:solidFill>
                <a:schemeClr val="tx1"/>
              </a:solidFill>
            </a:endParaRPr>
          </a:p>
          <a:p>
            <a:endParaRPr lang="en-US" sz="1200" dirty="0">
              <a:solidFill>
                <a:schemeClr val="tx1"/>
              </a:solidFill>
            </a:endParaRPr>
          </a:p>
        </p:txBody>
      </p:sp>
      <p:sp>
        <p:nvSpPr>
          <p:cNvPr id="11" name="Rectangle 10">
            <a:extLst>
              <a:ext uri="{FF2B5EF4-FFF2-40B4-BE49-F238E27FC236}">
                <a16:creationId xmlns:a16="http://schemas.microsoft.com/office/drawing/2014/main" id="{DD7B196D-00B4-F2D8-F810-2F9820D5D2F0}"/>
              </a:ext>
            </a:extLst>
          </p:cNvPr>
          <p:cNvSpPr/>
          <p:nvPr/>
        </p:nvSpPr>
        <p:spPr>
          <a:xfrm>
            <a:off x="2452052" y="3081913"/>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b="1" dirty="0">
                <a:solidFill>
                  <a:schemeClr val="tx1"/>
                </a:solidFill>
              </a:rPr>
              <a:t>History</a:t>
            </a:r>
          </a:p>
          <a:p>
            <a:r>
              <a:rPr lang="en-GB" sz="1100" dirty="0">
                <a:solidFill>
                  <a:schemeClr val="tx1"/>
                </a:solidFill>
              </a:rPr>
              <a:t>In History, we will be learning what is meant by the terms ‘civil’ and ‘human’ rights. In addition, we will learn what notable figures have contributed to their advance of both human and civil rights.</a:t>
            </a:r>
            <a:endParaRPr lang="en-US" sz="1100" dirty="0">
              <a:solidFill>
                <a:schemeClr val="tx1"/>
              </a:solidFill>
            </a:endParaRPr>
          </a:p>
          <a:p>
            <a:endParaRPr lang="en-US" sz="1400" dirty="0">
              <a:solidFill>
                <a:schemeClr val="tx1"/>
              </a:solidFill>
            </a:endParaRPr>
          </a:p>
        </p:txBody>
      </p:sp>
      <p:sp>
        <p:nvSpPr>
          <p:cNvPr id="12" name="Rectangle 11">
            <a:extLst>
              <a:ext uri="{FF2B5EF4-FFF2-40B4-BE49-F238E27FC236}">
                <a16:creationId xmlns:a16="http://schemas.microsoft.com/office/drawing/2014/main" id="{DF1399D1-8FC5-56ED-A12F-BB47FAA64F70}"/>
              </a:ext>
            </a:extLst>
          </p:cNvPr>
          <p:cNvSpPr/>
          <p:nvPr/>
        </p:nvSpPr>
        <p:spPr>
          <a:xfrm>
            <a:off x="4567555" y="3073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300" b="1" dirty="0">
                <a:solidFill>
                  <a:schemeClr val="tx1"/>
                </a:solidFill>
              </a:rPr>
              <a:t>R.E.</a:t>
            </a:r>
          </a:p>
          <a:p>
            <a:pPr fontAlgn="base"/>
            <a:r>
              <a:rPr lang="en-GB" sz="1300" dirty="0">
                <a:solidFill>
                  <a:schemeClr val="tx1"/>
                </a:solidFill>
              </a:rPr>
              <a:t>In R.E, our unit is titled ‘Religion around the world’, with specific focus on how Christianity is practiced differently around the world.</a:t>
            </a:r>
          </a:p>
        </p:txBody>
      </p:sp>
      <p:sp>
        <p:nvSpPr>
          <p:cNvPr id="13" name="Rectangle 12">
            <a:extLst>
              <a:ext uri="{FF2B5EF4-FFF2-40B4-BE49-F238E27FC236}">
                <a16:creationId xmlns:a16="http://schemas.microsoft.com/office/drawing/2014/main" id="{9D565698-C6AD-48F3-6114-DF4EBE273582}"/>
              </a:ext>
            </a:extLst>
          </p:cNvPr>
          <p:cNvSpPr/>
          <p:nvPr/>
        </p:nvSpPr>
        <p:spPr>
          <a:xfrm>
            <a:off x="342900" y="5232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rPr>
              <a:t>Art &amp; Music</a:t>
            </a:r>
          </a:p>
          <a:p>
            <a:r>
              <a:rPr lang="en-US" sz="1000" dirty="0">
                <a:solidFill>
                  <a:schemeClr val="tx1"/>
                </a:solidFill>
              </a:rPr>
              <a:t>In Music, we will continue to use the Charanga Curriculum focusing on Pop and Jazz. We will commence the term by appraising ‘Happy’ by Pharell Williams.</a:t>
            </a:r>
            <a:endParaRPr lang="en-GB" sz="1000" dirty="0">
              <a:solidFill>
                <a:schemeClr val="tx1"/>
              </a:solidFill>
            </a:endParaRPr>
          </a:p>
          <a:p>
            <a:r>
              <a:rPr lang="en-US" sz="1000" dirty="0">
                <a:solidFill>
                  <a:schemeClr val="tx1"/>
                </a:solidFill>
              </a:rPr>
              <a:t>In Art, we will develop portrait drawing skills by drawing a significant individual from our ‘Power to the People’ topic in the style of Andy Warhol.</a:t>
            </a:r>
            <a:endParaRPr lang="en-US" sz="800" dirty="0">
              <a:solidFill>
                <a:schemeClr val="tx1"/>
              </a:solidFill>
            </a:endParaRPr>
          </a:p>
        </p:txBody>
      </p:sp>
      <p:sp>
        <p:nvSpPr>
          <p:cNvPr id="14" name="Rectangle 13">
            <a:extLst>
              <a:ext uri="{FF2B5EF4-FFF2-40B4-BE49-F238E27FC236}">
                <a16:creationId xmlns:a16="http://schemas.microsoft.com/office/drawing/2014/main" id="{C1BF6D40-30AD-4FA1-82D7-83CB8720C613}"/>
              </a:ext>
            </a:extLst>
          </p:cNvPr>
          <p:cNvSpPr/>
          <p:nvPr/>
        </p:nvSpPr>
        <p:spPr>
          <a:xfrm>
            <a:off x="3365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b="1" dirty="0">
                <a:solidFill>
                  <a:schemeClr val="tx1"/>
                </a:solidFill>
              </a:rPr>
              <a:t>Geography</a:t>
            </a:r>
          </a:p>
          <a:p>
            <a:r>
              <a:rPr lang="en-US" sz="1200" dirty="0">
                <a:solidFill>
                  <a:schemeClr val="tx1"/>
                </a:solidFill>
              </a:rPr>
              <a:t>In Geography, we will be focusing on our map skills and locating key cities in the UK. We will also be looking at different types of maps and using them to plot routes to and from Rough Close</a:t>
            </a:r>
            <a:r>
              <a:rPr lang="en-US" sz="1200" dirty="0"/>
              <a:t>.</a:t>
            </a:r>
            <a:endParaRPr lang="en-US" sz="1400" dirty="0">
              <a:solidFill>
                <a:schemeClr val="tx1"/>
              </a:solidFill>
            </a:endParaRPr>
          </a:p>
        </p:txBody>
      </p:sp>
      <p:sp>
        <p:nvSpPr>
          <p:cNvPr id="15" name="Rectangle 14">
            <a:extLst>
              <a:ext uri="{FF2B5EF4-FFF2-40B4-BE49-F238E27FC236}">
                <a16:creationId xmlns:a16="http://schemas.microsoft.com/office/drawing/2014/main" id="{2B43C3A8-E4CF-5A88-7CD0-66C8A9B5EBD4}"/>
              </a:ext>
            </a:extLst>
          </p:cNvPr>
          <p:cNvSpPr/>
          <p:nvPr/>
        </p:nvSpPr>
        <p:spPr>
          <a:xfrm>
            <a:off x="2448877" y="5245100"/>
            <a:ext cx="19113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rPr>
              <a:t>Design Technology</a:t>
            </a:r>
          </a:p>
          <a:p>
            <a:pPr fontAlgn="base"/>
            <a:r>
              <a:rPr lang="en-GB" sz="1100" dirty="0">
                <a:solidFill>
                  <a:schemeClr val="tx1"/>
                </a:solidFill>
              </a:rPr>
              <a:t>In Design Technology, we will be learning about different structures, specifically frame structures and looking closely at the work of  Antoni Gaudi.</a:t>
            </a:r>
            <a:endParaRPr lang="en-US" sz="1100" dirty="0">
              <a:solidFill>
                <a:schemeClr val="tx1"/>
              </a:solidFill>
            </a:endParaRPr>
          </a:p>
          <a:p>
            <a:endParaRPr lang="en-US" sz="1400" dirty="0">
              <a:solidFill>
                <a:schemeClr val="tx1"/>
              </a:solidFill>
            </a:endParaRPr>
          </a:p>
        </p:txBody>
      </p:sp>
      <p:sp>
        <p:nvSpPr>
          <p:cNvPr id="16" name="Rectangle 15">
            <a:extLst>
              <a:ext uri="{FF2B5EF4-FFF2-40B4-BE49-F238E27FC236}">
                <a16:creationId xmlns:a16="http://schemas.microsoft.com/office/drawing/2014/main" id="{C32E4643-5327-E4C6-A913-BC1564407EE1}"/>
              </a:ext>
            </a:extLst>
          </p:cNvPr>
          <p:cNvSpPr/>
          <p:nvPr/>
        </p:nvSpPr>
        <p:spPr>
          <a:xfrm>
            <a:off x="4567555" y="5245100"/>
            <a:ext cx="1936750" cy="18796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endParaRPr>
          </a:p>
          <a:p>
            <a:r>
              <a:rPr lang="en-US" sz="1100" b="1" dirty="0">
                <a:solidFill>
                  <a:schemeClr val="tx1"/>
                </a:solidFill>
              </a:rPr>
              <a:t>P.E.</a:t>
            </a:r>
          </a:p>
          <a:p>
            <a:r>
              <a:rPr lang="en-US" sz="1100" dirty="0">
                <a:solidFill>
                  <a:schemeClr val="tx1"/>
                </a:solidFill>
              </a:rPr>
              <a:t>In PE, we will be taking part in a variety of activities including netball, sports hall athletics and tag rugby. </a:t>
            </a: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7" name="Rectangle 16">
            <a:extLst>
              <a:ext uri="{FF2B5EF4-FFF2-40B4-BE49-F238E27FC236}">
                <a16:creationId xmlns:a16="http://schemas.microsoft.com/office/drawing/2014/main" id="{9C30CBCF-0C37-570D-BBC2-1B81904184B9}"/>
              </a:ext>
            </a:extLst>
          </p:cNvPr>
          <p:cNvSpPr/>
          <p:nvPr/>
        </p:nvSpPr>
        <p:spPr>
          <a:xfrm>
            <a:off x="2457450" y="7391400"/>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200" b="1" dirty="0">
                <a:solidFill>
                  <a:schemeClr val="tx1"/>
                </a:solidFill>
              </a:rPr>
              <a:t>Computing</a:t>
            </a:r>
            <a:endParaRPr lang="en-US" sz="1200" dirty="0">
              <a:solidFill>
                <a:schemeClr val="tx1"/>
              </a:solidFill>
            </a:endParaRPr>
          </a:p>
          <a:p>
            <a:r>
              <a:rPr lang="en-US" sz="1200" dirty="0">
                <a:solidFill>
                  <a:schemeClr val="tx1"/>
                </a:solidFill>
              </a:rPr>
              <a:t>In Computing, we will be developing our understanding of digital citizenship, including E-safety skills and digital literacy.</a:t>
            </a:r>
            <a:endParaRPr lang="en-US" sz="1400" dirty="0">
              <a:solidFill>
                <a:schemeClr val="tx1"/>
              </a:solidFill>
            </a:endParaRPr>
          </a:p>
          <a:p>
            <a:endParaRPr lang="en-US" sz="1400" dirty="0">
              <a:solidFill>
                <a:schemeClr val="tx1"/>
              </a:solidFill>
            </a:endParaRPr>
          </a:p>
          <a:p>
            <a:endParaRPr lang="en-US" sz="1400" dirty="0">
              <a:solidFill>
                <a:schemeClr val="tx1"/>
              </a:solidFill>
            </a:endParaRPr>
          </a:p>
        </p:txBody>
      </p:sp>
      <p:sp>
        <p:nvSpPr>
          <p:cNvPr id="18" name="Rectangle 17">
            <a:extLst>
              <a:ext uri="{FF2B5EF4-FFF2-40B4-BE49-F238E27FC236}">
                <a16:creationId xmlns:a16="http://schemas.microsoft.com/office/drawing/2014/main" id="{FA490DE9-7C4E-D354-48C4-5B34E85E4698}"/>
              </a:ext>
            </a:extLst>
          </p:cNvPr>
          <p:cNvSpPr/>
          <p:nvPr/>
        </p:nvSpPr>
        <p:spPr>
          <a:xfrm>
            <a:off x="4558030" y="7383027"/>
            <a:ext cx="1917700" cy="1892300"/>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sz="1100" b="1" dirty="0">
              <a:solidFill>
                <a:schemeClr val="tx1"/>
              </a:solidFill>
            </a:endParaRPr>
          </a:p>
          <a:p>
            <a:r>
              <a:rPr lang="en-US" sz="1100" b="1" dirty="0">
                <a:solidFill>
                  <a:schemeClr val="tx1"/>
                </a:solidFill>
              </a:rPr>
              <a:t>PSHE</a:t>
            </a:r>
          </a:p>
          <a:p>
            <a:r>
              <a:rPr lang="en-US" sz="1100" dirty="0">
                <a:solidFill>
                  <a:schemeClr val="tx1"/>
                </a:solidFill>
              </a:rPr>
              <a:t>In PSHE we will focus on healthy relationships, shared responsibilities and will be beginning a new unit called ‘meet your brain’. Students will learn the link between the brain and their </a:t>
            </a:r>
            <a:r>
              <a:rPr lang="en-US" sz="1100" dirty="0" err="1">
                <a:solidFill>
                  <a:schemeClr val="tx1"/>
                </a:solidFill>
              </a:rPr>
              <a:t>behaviour</a:t>
            </a:r>
            <a:r>
              <a:rPr lang="en-US" sz="1100" dirty="0">
                <a:solidFill>
                  <a:schemeClr val="tx1"/>
                </a:solidFill>
              </a:rPr>
              <a:t>.</a:t>
            </a:r>
          </a:p>
          <a:p>
            <a:endParaRPr lang="en-US" sz="1400" dirty="0">
              <a:solidFill>
                <a:schemeClr val="tx1"/>
              </a:solidFill>
            </a:endParaRPr>
          </a:p>
          <a:p>
            <a:endParaRPr lang="en-US" sz="1400" dirty="0">
              <a:solidFill>
                <a:schemeClr val="tx1"/>
              </a:solidFill>
            </a:endParaRPr>
          </a:p>
        </p:txBody>
      </p:sp>
      <p:sp>
        <p:nvSpPr>
          <p:cNvPr id="23" name="TextBox 22">
            <a:extLst>
              <a:ext uri="{FF2B5EF4-FFF2-40B4-BE49-F238E27FC236}">
                <a16:creationId xmlns:a16="http://schemas.microsoft.com/office/drawing/2014/main" id="{B5FFA87B-27E7-49F7-89C1-228E6E9075A1}"/>
              </a:ext>
            </a:extLst>
          </p:cNvPr>
          <p:cNvSpPr txBox="1"/>
          <p:nvPr/>
        </p:nvSpPr>
        <p:spPr>
          <a:xfrm>
            <a:off x="1828800" y="962115"/>
            <a:ext cx="3340100" cy="369332"/>
          </a:xfrm>
          <a:prstGeom prst="rect">
            <a:avLst/>
          </a:prstGeom>
          <a:noFill/>
        </p:spPr>
        <p:txBody>
          <a:bodyPr wrap="square" rtlCol="0">
            <a:spAutoFit/>
          </a:bodyPr>
          <a:lstStyle/>
          <a:p>
            <a:pPr algn="ctr"/>
            <a:r>
              <a:rPr lang="en-US" b="1" dirty="0"/>
              <a:t>Power to the people</a:t>
            </a:r>
          </a:p>
        </p:txBody>
      </p:sp>
    </p:spTree>
    <p:extLst>
      <p:ext uri="{BB962C8B-B14F-4D97-AF65-F5344CB8AC3E}">
        <p14:creationId xmlns:p14="http://schemas.microsoft.com/office/powerpoint/2010/main" val="19486077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D23E242B6D949409916C6BF47F07DB7" ma:contentTypeVersion="19" ma:contentTypeDescription="Create a new document." ma:contentTypeScope="" ma:versionID="8e14fbfb8ba81d9c903ba79c877ea51c">
  <xsd:schema xmlns:xsd="http://www.w3.org/2001/XMLSchema" xmlns:xs="http://www.w3.org/2001/XMLSchema" xmlns:p="http://schemas.microsoft.com/office/2006/metadata/properties" xmlns:ns2="afc6618a-c939-4d7f-908d-c315518cab02" xmlns:ns3="0b999876-a7db-4e3a-aab8-b0459b5f15d7" targetNamespace="http://schemas.microsoft.com/office/2006/metadata/properties" ma:root="true" ma:fieldsID="394903a853677c82334b8bcb11d35910" ns2:_="" ns3:_="">
    <xsd:import namespace="afc6618a-c939-4d7f-908d-c315518cab02"/>
    <xsd:import namespace="0b999876-a7db-4e3a-aab8-b0459b5f15d7"/>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fc6618a-c939-4d7f-908d-c315518cab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80e29f2-16a6-4a3b-997e-7446bf698991"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999876-a7db-4e3a-aab8-b0459b5f15d7"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a3a17555-5a36-41d4-abf3-c07f02318466}" ma:internalName="TaxCatchAll" ma:showField="CatchAllData" ma:web="0b999876-a7db-4e3a-aab8-b0459b5f15d7">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fc6618a-c939-4d7f-908d-c315518cab02">
      <Terms xmlns="http://schemas.microsoft.com/office/infopath/2007/PartnerControls"/>
    </lcf76f155ced4ddcb4097134ff3c332f>
    <TaxCatchAll xmlns="0b999876-a7db-4e3a-aab8-b0459b5f15d7" xsi:nil="true"/>
  </documentManagement>
</p:properties>
</file>

<file path=customXml/itemProps1.xml><?xml version="1.0" encoding="utf-8"?>
<ds:datastoreItem xmlns:ds="http://schemas.openxmlformats.org/officeDocument/2006/customXml" ds:itemID="{59244053-FF64-4933-8113-69BD418B3033}">
  <ds:schemaRefs>
    <ds:schemaRef ds:uri="http://schemas.microsoft.com/sharepoint/v3/contenttype/forms"/>
  </ds:schemaRefs>
</ds:datastoreItem>
</file>

<file path=customXml/itemProps2.xml><?xml version="1.0" encoding="utf-8"?>
<ds:datastoreItem xmlns:ds="http://schemas.openxmlformats.org/officeDocument/2006/customXml" ds:itemID="{5D744C72-22CA-43EA-9FBF-4E06EC56F336}">
  <ds:schemaRefs>
    <ds:schemaRef ds:uri="0b999876-a7db-4e3a-aab8-b0459b5f15d7"/>
    <ds:schemaRef ds:uri="afc6618a-c939-4d7f-908d-c315518cab0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951B994-9186-4A32-93DB-E69186DB43E6}">
  <ds:schemaRefs>
    <ds:schemaRef ds:uri="0b999876-a7db-4e3a-aab8-b0459b5f15d7"/>
    <ds:schemaRef ds:uri="afc6618a-c939-4d7f-908d-c315518cab02"/>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12</TotalTime>
  <Words>469</Words>
  <Application>Microsoft Office PowerPoint</Application>
  <PresentationFormat>A4 Paper (210x297 mm)</PresentationFormat>
  <Paragraphs>36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Leigh</dc:creator>
  <cp:lastModifiedBy>Matthew Bloxham</cp:lastModifiedBy>
  <cp:revision>5</cp:revision>
  <dcterms:created xsi:type="dcterms:W3CDTF">2025-08-21T12:54:10Z</dcterms:created>
  <dcterms:modified xsi:type="dcterms:W3CDTF">2025-09-01T15:22:05Z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0x0101001D23E242B6D949409916C6BF47F07DB7</vt:lpwstr>
  </property>
</Properties>
</file>