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807343-F165-4A44-95D1-F23A371CF4CC}" v="2263" dt="2025-09-04T15:35:51.445"/>
    <p1510:client id="{659E6892-0495-48E4-95F6-E7F70B2FA340}" v="370" dt="2025-09-04T16:16:48.429"/>
    <p1510:client id="{F5BB74F1-189C-486E-8034-093D2D6451C6}" v="335" dt="2025-09-04T15:42:54.1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26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ssandra Martello-Gallagher" userId="ff512526-4d35-4d37-bb66-1d1a5d8626d3" providerId="ADAL" clId="{8379753B-2DD4-42AC-94C2-4DF167FEEAB1}"/>
    <pc:docChg chg="modSld">
      <pc:chgData name="Alessandra Martello-Gallagher" userId="ff512526-4d35-4d37-bb66-1d1a5d8626d3" providerId="ADAL" clId="{8379753B-2DD4-42AC-94C2-4DF167FEEAB1}" dt="2025-09-04T16:16:48.429" v="4" actId="20577"/>
      <pc:docMkLst>
        <pc:docMk/>
      </pc:docMkLst>
      <pc:sldChg chg="modSp mod">
        <pc:chgData name="Alessandra Martello-Gallagher" userId="ff512526-4d35-4d37-bb66-1d1a5d8626d3" providerId="ADAL" clId="{8379753B-2DD4-42AC-94C2-4DF167FEEAB1}" dt="2025-09-04T16:16:48.429" v="4" actId="20577"/>
        <pc:sldMkLst>
          <pc:docMk/>
          <pc:sldMk cId="1948607701" sldId="256"/>
        </pc:sldMkLst>
        <pc:spChg chg="mod">
          <ac:chgData name="Alessandra Martello-Gallagher" userId="ff512526-4d35-4d37-bb66-1d1a5d8626d3" providerId="ADAL" clId="{8379753B-2DD4-42AC-94C2-4DF167FEEAB1}" dt="2025-09-04T16:16:48.429" v="4" actId="20577"/>
          <ac:spMkLst>
            <pc:docMk/>
            <pc:sldMk cId="1948607701" sldId="256"/>
            <ac:spMk id="5" creationId="{1D17E4FE-7683-8B92-91CE-5B51EDB742C0}"/>
          </ac:spMkLst>
        </pc:spChg>
      </pc:sldChg>
    </pc:docChg>
  </pc:docChgLst>
  <pc:docChgLst>
    <pc:chgData name="Sarah Leigh" userId="43c5fa97-2a65-4916-aa75-9753a9d0d189" providerId="ADAL" clId="{B51D014B-97AC-4698-A4C4-42D2BBCD9C07}"/>
    <pc:docChg chg="modSld">
      <pc:chgData name="Sarah Leigh" userId="43c5fa97-2a65-4916-aa75-9753a9d0d189" providerId="ADAL" clId="{B51D014B-97AC-4698-A4C4-42D2BBCD9C07}" dt="2025-09-05T10:51:48.740" v="11" actId="122"/>
      <pc:docMkLst>
        <pc:docMk/>
      </pc:docMkLst>
      <pc:sldChg chg="modSp mod">
        <pc:chgData name="Sarah Leigh" userId="43c5fa97-2a65-4916-aa75-9753a9d0d189" providerId="ADAL" clId="{B51D014B-97AC-4698-A4C4-42D2BBCD9C07}" dt="2025-09-05T10:51:48.740" v="11" actId="122"/>
        <pc:sldMkLst>
          <pc:docMk/>
          <pc:sldMk cId="1948607701" sldId="256"/>
        </pc:sldMkLst>
        <pc:spChg chg="mod">
          <ac:chgData name="Sarah Leigh" userId="43c5fa97-2a65-4916-aa75-9753a9d0d189" providerId="ADAL" clId="{B51D014B-97AC-4698-A4C4-42D2BBCD9C07}" dt="2025-09-05T10:51:48.740" v="11" actId="122"/>
          <ac:spMkLst>
            <pc:docMk/>
            <pc:sldMk cId="1948607701" sldId="256"/>
            <ac:spMk id="23" creationId="{B5FFA87B-27E7-49F7-89C1-228E6E9075A1}"/>
          </ac:spMkLst>
        </pc:spChg>
      </pc:sldChg>
    </pc:docChg>
  </pc:docChgLst>
  <pc:docChgLst>
    <pc:chgData name="Natalie Pryor" userId="0ba4fed4-bf0c-4082-8e76-d0376525bc50" providerId="ADAL" clId="{0B807343-F165-4A44-95D1-F23A371CF4CC}"/>
    <pc:docChg chg="modSld">
      <pc:chgData name="Natalie Pryor" userId="0ba4fed4-bf0c-4082-8e76-d0376525bc50" providerId="ADAL" clId="{0B807343-F165-4A44-95D1-F23A371CF4CC}" dt="2025-09-05T15:14:57.605" v="8" actId="20577"/>
      <pc:docMkLst>
        <pc:docMk/>
      </pc:docMkLst>
      <pc:sldChg chg="modSp mod">
        <pc:chgData name="Natalie Pryor" userId="0ba4fed4-bf0c-4082-8e76-d0376525bc50" providerId="ADAL" clId="{0B807343-F165-4A44-95D1-F23A371CF4CC}" dt="2025-09-05T15:14:57.605" v="8" actId="20577"/>
        <pc:sldMkLst>
          <pc:docMk/>
          <pc:sldMk cId="1948607701" sldId="256"/>
        </pc:sldMkLst>
        <pc:spChg chg="mod">
          <ac:chgData name="Natalie Pryor" userId="0ba4fed4-bf0c-4082-8e76-d0376525bc50" providerId="ADAL" clId="{0B807343-F165-4A44-95D1-F23A371CF4CC}" dt="2025-09-05T15:14:57.605" v="8" actId="20577"/>
          <ac:spMkLst>
            <pc:docMk/>
            <pc:sldMk cId="1948607701" sldId="256"/>
            <ac:spMk id="17" creationId="{9C30CBCF-0C37-570D-BBC2-1B81904184B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943019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22057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17A192-67E3-2F4C-A746-9002A62BCC01}"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454198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17A192-67E3-2F4C-A746-9002A62BCC01}"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09000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17A192-67E3-2F4C-A746-9002A62BCC01}" type="datetimeFigureOut">
              <a:rPr lang="en-US" smtClean="0"/>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861471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317A192-67E3-2F4C-A746-9002A62BCC01}" type="datetimeFigureOut">
              <a:rPr lang="en-US" smtClean="0"/>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66050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7A192-67E3-2F4C-A746-9002A62BCC01}" type="datetimeFigureOut">
              <a:rPr lang="en-US" smtClean="0"/>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20581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7392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34548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1401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366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317A192-67E3-2F4C-A746-9002A62BCC01}" type="datetimeFigureOut">
              <a:rPr lang="en-US" smtClean="0"/>
              <a:t>9/5/2025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A508E6F-7966-724E-9335-F9CDF649565C}" type="slidenum">
              <a:rPr lang="en-US" smtClean="0"/>
              <a:t>‹#›</a:t>
            </a:fld>
            <a:endParaRPr lang="en-US"/>
          </a:p>
        </p:txBody>
      </p:sp>
    </p:spTree>
    <p:extLst>
      <p:ext uri="{BB962C8B-B14F-4D97-AF65-F5344CB8AC3E}">
        <p14:creationId xmlns:p14="http://schemas.microsoft.com/office/powerpoint/2010/main" val="2253951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4AF92A-7FE3-0EA8-AE4F-483B6930ED8D}"/>
              </a:ext>
            </a:extLst>
          </p:cNvPr>
          <p:cNvSpPr/>
          <p:nvPr/>
        </p:nvSpPr>
        <p:spPr>
          <a:xfrm>
            <a:off x="0" y="0"/>
            <a:ext cx="6858000" cy="9906000"/>
          </a:xfrm>
          <a:prstGeom prst="rect">
            <a:avLst/>
          </a:prstGeom>
          <a:pattFill prst="lgGrid">
            <a:fgClr>
              <a:schemeClr val="bg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Image result for free blue abstract vector files">
            <a:extLst>
              <a:ext uri="{FF2B5EF4-FFF2-40B4-BE49-F238E27FC236}">
                <a16:creationId xmlns:a16="http://schemas.microsoft.com/office/drawing/2014/main" id="{347F3D19-ECA3-2F9E-D321-BCC6BCDFF3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a:off x="0" y="-1745"/>
            <a:ext cx="6858000" cy="601701"/>
          </a:xfrm>
          <a:prstGeom prst="rect">
            <a:avLst/>
          </a:prstGeom>
          <a:noFill/>
          <a:ln>
            <a:noFill/>
          </a:ln>
        </p:spPr>
      </p:pic>
      <p:pic>
        <p:nvPicPr>
          <p:cNvPr id="4" name="Picture 3" descr="A close-up of a logo&#10;&#10;Description automatically generated">
            <a:extLst>
              <a:ext uri="{FF2B5EF4-FFF2-40B4-BE49-F238E27FC236}">
                <a16:creationId xmlns:a16="http://schemas.microsoft.com/office/drawing/2014/main" id="{7E1CBCEC-87AC-CD05-559B-8B35EAB795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9735" y="515724"/>
            <a:ext cx="1341120" cy="518160"/>
          </a:xfrm>
          <a:prstGeom prst="rect">
            <a:avLst/>
          </a:prstGeom>
          <a:noFill/>
          <a:ln>
            <a:noFill/>
          </a:ln>
        </p:spPr>
      </p:pic>
      <p:sp>
        <p:nvSpPr>
          <p:cNvPr id="5" name="TextBox 4">
            <a:extLst>
              <a:ext uri="{FF2B5EF4-FFF2-40B4-BE49-F238E27FC236}">
                <a16:creationId xmlns:a16="http://schemas.microsoft.com/office/drawing/2014/main" id="{1D17E4FE-7683-8B92-91CE-5B51EDB742C0}"/>
              </a:ext>
            </a:extLst>
          </p:cNvPr>
          <p:cNvSpPr txBox="1"/>
          <p:nvPr/>
        </p:nvSpPr>
        <p:spPr>
          <a:xfrm>
            <a:off x="1409700" y="379284"/>
            <a:ext cx="4038599" cy="646331"/>
          </a:xfrm>
          <a:prstGeom prst="rect">
            <a:avLst/>
          </a:prstGeom>
          <a:noFill/>
        </p:spPr>
        <p:txBody>
          <a:bodyPr wrap="square" rtlCol="0">
            <a:spAutoFit/>
          </a:bodyPr>
          <a:lstStyle/>
          <a:p>
            <a:pPr algn="ctr"/>
            <a:r>
              <a:rPr lang="en-US"/>
              <a:t>Year Two</a:t>
            </a:r>
          </a:p>
          <a:p>
            <a:pPr algn="ctr"/>
            <a:r>
              <a:rPr lang="en-US"/>
              <a:t>Curriculum Information – Autumn 2025</a:t>
            </a:r>
          </a:p>
        </p:txBody>
      </p:sp>
      <p:sp>
        <p:nvSpPr>
          <p:cNvPr id="8" name="Rectangle 7">
            <a:extLst>
              <a:ext uri="{FF2B5EF4-FFF2-40B4-BE49-F238E27FC236}">
                <a16:creationId xmlns:a16="http://schemas.microsoft.com/office/drawing/2014/main" id="{14EA7E59-7AEE-1415-A525-8339759A7A7D}"/>
              </a:ext>
            </a:extLst>
          </p:cNvPr>
          <p:cNvSpPr/>
          <p:nvPr/>
        </p:nvSpPr>
        <p:spPr>
          <a:xfrm>
            <a:off x="342900" y="1305015"/>
            <a:ext cx="2971800" cy="15480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English</a:t>
            </a:r>
          </a:p>
          <a:p>
            <a:r>
              <a:rPr lang="en-US" sz="1200">
                <a:solidFill>
                  <a:schemeClr val="tx1"/>
                </a:solidFill>
              </a:rPr>
              <a:t>During English this term, we will be continuing our learning on building interesting sentences using </a:t>
            </a:r>
            <a:r>
              <a:rPr lang="en-US" sz="1200" err="1">
                <a:solidFill>
                  <a:schemeClr val="tx1"/>
                </a:solidFill>
              </a:rPr>
              <a:t>Colourful</a:t>
            </a:r>
            <a:r>
              <a:rPr lang="en-US" sz="1200">
                <a:solidFill>
                  <a:schemeClr val="tx1"/>
                </a:solidFill>
              </a:rPr>
              <a:t> Semantics. We are then going to use our knowledge to write a narrative. We will then learn how to write a leaflet and diary entry linked to our theme of “Fire </a:t>
            </a:r>
            <a:r>
              <a:rPr lang="en-US" sz="1200" err="1">
                <a:solidFill>
                  <a:schemeClr val="tx1"/>
                </a:solidFill>
              </a:rPr>
              <a:t>Fire</a:t>
            </a:r>
            <a:r>
              <a:rPr lang="en-US" sz="1200">
                <a:solidFill>
                  <a:schemeClr val="tx1"/>
                </a:solidFill>
              </a:rPr>
              <a:t>!”</a:t>
            </a:r>
          </a:p>
        </p:txBody>
      </p:sp>
      <p:sp>
        <p:nvSpPr>
          <p:cNvPr id="9" name="Rectangle 8">
            <a:extLst>
              <a:ext uri="{FF2B5EF4-FFF2-40B4-BE49-F238E27FC236}">
                <a16:creationId xmlns:a16="http://schemas.microsoft.com/office/drawing/2014/main" id="{ACD50F48-361C-51B9-A092-0E5523F212EF}"/>
              </a:ext>
            </a:extLst>
          </p:cNvPr>
          <p:cNvSpPr/>
          <p:nvPr/>
        </p:nvSpPr>
        <p:spPr>
          <a:xfrm>
            <a:off x="3503930" y="1305015"/>
            <a:ext cx="2971800" cy="1574522"/>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a:solidFill>
                  <a:schemeClr val="tx1"/>
                </a:solidFill>
              </a:rPr>
              <a:t>Maths</a:t>
            </a:r>
          </a:p>
          <a:p>
            <a:r>
              <a:rPr lang="en-GB" sz="1100">
                <a:solidFill>
                  <a:schemeClr val="tx1"/>
                </a:solidFill>
              </a:rPr>
              <a:t>We will be extending our learning of place value in Maths this term and will be comparing and ordering numbers to 100. In addition and subtraction, we are going to learn how to calculate with 2-digit numbers. We are then going to extend our shape knowledge by learning about lines of symmetry.</a:t>
            </a:r>
            <a:endParaRPr lang="en-US" sz="1050">
              <a:solidFill>
                <a:schemeClr val="tx1"/>
              </a:solidFill>
            </a:endParaRPr>
          </a:p>
        </p:txBody>
      </p:sp>
      <p:sp>
        <p:nvSpPr>
          <p:cNvPr id="10" name="Rectangle 9">
            <a:extLst>
              <a:ext uri="{FF2B5EF4-FFF2-40B4-BE49-F238E27FC236}">
                <a16:creationId xmlns:a16="http://schemas.microsoft.com/office/drawing/2014/main" id="{3A78E11E-7E4D-CAC8-304E-429CFFFE4B33}"/>
              </a:ext>
            </a:extLst>
          </p:cNvPr>
          <p:cNvSpPr/>
          <p:nvPr/>
        </p:nvSpPr>
        <p:spPr>
          <a:xfrm>
            <a:off x="336550"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Science</a:t>
            </a:r>
            <a:endParaRPr lang="en-GB" sz="1200">
              <a:solidFill>
                <a:schemeClr val="tx1"/>
              </a:solidFill>
            </a:endParaRPr>
          </a:p>
          <a:p>
            <a:r>
              <a:rPr lang="en-GB" sz="1200">
                <a:solidFill>
                  <a:schemeClr val="tx1"/>
                </a:solidFill>
              </a:rPr>
              <a:t>In Science, we will be learning about how to work scientifically and develop our observation, measuring and investigation skills. We will then begin to link these skills to our Year 2 topic on Materials.</a:t>
            </a:r>
          </a:p>
        </p:txBody>
      </p:sp>
      <p:sp>
        <p:nvSpPr>
          <p:cNvPr id="11" name="Rectangle 10">
            <a:extLst>
              <a:ext uri="{FF2B5EF4-FFF2-40B4-BE49-F238E27FC236}">
                <a16:creationId xmlns:a16="http://schemas.microsoft.com/office/drawing/2014/main" id="{DD7B196D-00B4-F2D8-F810-2F9820D5D2F0}"/>
              </a:ext>
            </a:extLst>
          </p:cNvPr>
          <p:cNvSpPr/>
          <p:nvPr/>
        </p:nvSpPr>
        <p:spPr>
          <a:xfrm>
            <a:off x="2452052" y="3081913"/>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History</a:t>
            </a:r>
          </a:p>
          <a:p>
            <a:r>
              <a:rPr lang="en-GB" sz="1050">
                <a:solidFill>
                  <a:schemeClr val="tx1"/>
                </a:solidFill>
              </a:rPr>
              <a:t>In History, we will be learning about the Great Fire of London and its impact on the city of London. Alongside this we will learn about the Gunpowder plat and the plague. We will investigate the roles of significant individuals such as Samuel Pepys, Guy Fawkes and King Charles II. </a:t>
            </a:r>
            <a:endParaRPr lang="en-US" sz="1050">
              <a:solidFill>
                <a:schemeClr val="tx1"/>
              </a:solidFill>
            </a:endParaRPr>
          </a:p>
        </p:txBody>
      </p:sp>
      <p:sp>
        <p:nvSpPr>
          <p:cNvPr id="12" name="Rectangle 11">
            <a:extLst>
              <a:ext uri="{FF2B5EF4-FFF2-40B4-BE49-F238E27FC236}">
                <a16:creationId xmlns:a16="http://schemas.microsoft.com/office/drawing/2014/main" id="{DF1399D1-8FC5-56ED-A12F-BB47FAA64F70}"/>
              </a:ext>
            </a:extLst>
          </p:cNvPr>
          <p:cNvSpPr/>
          <p:nvPr/>
        </p:nvSpPr>
        <p:spPr>
          <a:xfrm>
            <a:off x="4567555"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R.E.</a:t>
            </a:r>
          </a:p>
          <a:p>
            <a:r>
              <a:rPr lang="en-US" sz="1200">
                <a:solidFill>
                  <a:schemeClr val="tx1"/>
                </a:solidFill>
              </a:rPr>
              <a:t>We will be learning R.E. this term through two experience days. First, we will be learning about Sacred Texts and the role of the </a:t>
            </a:r>
            <a:r>
              <a:rPr lang="en-US" sz="1200" err="1">
                <a:solidFill>
                  <a:schemeClr val="tx1"/>
                </a:solidFill>
              </a:rPr>
              <a:t>Qu’ran</a:t>
            </a:r>
            <a:r>
              <a:rPr lang="en-US" sz="1200">
                <a:solidFill>
                  <a:schemeClr val="tx1"/>
                </a:solidFill>
              </a:rPr>
              <a:t> in Islam. Then, we are going to be learning about the meaning of Christmas.</a:t>
            </a:r>
          </a:p>
        </p:txBody>
      </p:sp>
      <p:sp>
        <p:nvSpPr>
          <p:cNvPr id="13" name="Rectangle 12">
            <a:extLst>
              <a:ext uri="{FF2B5EF4-FFF2-40B4-BE49-F238E27FC236}">
                <a16:creationId xmlns:a16="http://schemas.microsoft.com/office/drawing/2014/main" id="{9D565698-C6AD-48F3-6114-DF4EBE273582}"/>
              </a:ext>
            </a:extLst>
          </p:cNvPr>
          <p:cNvSpPr/>
          <p:nvPr/>
        </p:nvSpPr>
        <p:spPr>
          <a:xfrm>
            <a:off x="342900" y="5232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Art &amp; Music</a:t>
            </a:r>
          </a:p>
          <a:p>
            <a:r>
              <a:rPr lang="en-US" sz="1200">
                <a:solidFill>
                  <a:schemeClr val="tx1"/>
                </a:solidFill>
              </a:rPr>
              <a:t>In Art we will be developing skills for creating sculptures and collages through the theme of “Fire </a:t>
            </a:r>
            <a:r>
              <a:rPr lang="en-US" sz="1200" err="1">
                <a:solidFill>
                  <a:schemeClr val="tx1"/>
                </a:solidFill>
              </a:rPr>
              <a:t>Fire</a:t>
            </a:r>
            <a:r>
              <a:rPr lang="en-US" sz="1200">
                <a:solidFill>
                  <a:schemeClr val="tx1"/>
                </a:solidFill>
              </a:rPr>
              <a:t>!”.</a:t>
            </a:r>
          </a:p>
          <a:p>
            <a:r>
              <a:rPr lang="en-US" sz="1200">
                <a:solidFill>
                  <a:schemeClr val="tx1"/>
                </a:solidFill>
              </a:rPr>
              <a:t>In Music, we will be learning to play the ukeleles and developing our singing skills.</a:t>
            </a:r>
          </a:p>
        </p:txBody>
      </p:sp>
      <p:sp>
        <p:nvSpPr>
          <p:cNvPr id="14" name="Rectangle 13">
            <a:extLst>
              <a:ext uri="{FF2B5EF4-FFF2-40B4-BE49-F238E27FC236}">
                <a16:creationId xmlns:a16="http://schemas.microsoft.com/office/drawing/2014/main" id="{C1BF6D40-30AD-4FA1-82D7-83CB8720C613}"/>
              </a:ext>
            </a:extLst>
          </p:cNvPr>
          <p:cNvSpPr/>
          <p:nvPr/>
        </p:nvSpPr>
        <p:spPr>
          <a:xfrm>
            <a:off x="3365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Geography</a:t>
            </a:r>
            <a:endParaRPr lang="en-US" sz="1100">
              <a:solidFill>
                <a:schemeClr val="tx1"/>
              </a:solidFill>
            </a:endParaRPr>
          </a:p>
          <a:p>
            <a:r>
              <a:rPr lang="en-GB" sz="1100">
                <a:solidFill>
                  <a:schemeClr val="tx1"/>
                </a:solidFill>
              </a:rPr>
              <a:t>In Geography, we will be learning the capital cities and countries in the UK. We will also be learning to recognise the human and physical in our own locality before comparing to Australia and introducing the issue of climate change.</a:t>
            </a:r>
            <a:endParaRPr lang="en-US" sz="1100">
              <a:solidFill>
                <a:schemeClr val="tx1"/>
              </a:solidFill>
            </a:endParaRPr>
          </a:p>
        </p:txBody>
      </p:sp>
      <p:sp>
        <p:nvSpPr>
          <p:cNvPr id="15" name="Rectangle 14">
            <a:extLst>
              <a:ext uri="{FF2B5EF4-FFF2-40B4-BE49-F238E27FC236}">
                <a16:creationId xmlns:a16="http://schemas.microsoft.com/office/drawing/2014/main" id="{2B43C3A8-E4CF-5A88-7CD0-66C8A9B5EBD4}"/>
              </a:ext>
            </a:extLst>
          </p:cNvPr>
          <p:cNvSpPr/>
          <p:nvPr/>
        </p:nvSpPr>
        <p:spPr>
          <a:xfrm>
            <a:off x="2448877" y="5245100"/>
            <a:ext cx="19113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Design Technology</a:t>
            </a:r>
          </a:p>
          <a:p>
            <a:r>
              <a:rPr lang="en-US" sz="1200">
                <a:solidFill>
                  <a:schemeClr val="tx1"/>
                </a:solidFill>
              </a:rPr>
              <a:t>In Design and Technology we will develop skills to design, create and evaluate freestanding structures. We will also learn about engineer Isambard Kingdom Brunel.</a:t>
            </a:r>
          </a:p>
          <a:p>
            <a:endParaRPr lang="en-US" sz="1200">
              <a:solidFill>
                <a:schemeClr val="tx1"/>
              </a:solidFill>
            </a:endParaRPr>
          </a:p>
        </p:txBody>
      </p:sp>
      <p:sp>
        <p:nvSpPr>
          <p:cNvPr id="16" name="Rectangle 15">
            <a:extLst>
              <a:ext uri="{FF2B5EF4-FFF2-40B4-BE49-F238E27FC236}">
                <a16:creationId xmlns:a16="http://schemas.microsoft.com/office/drawing/2014/main" id="{C32E4643-5327-E4C6-A913-BC1564407EE1}"/>
              </a:ext>
            </a:extLst>
          </p:cNvPr>
          <p:cNvSpPr/>
          <p:nvPr/>
        </p:nvSpPr>
        <p:spPr>
          <a:xfrm>
            <a:off x="4567555" y="5245100"/>
            <a:ext cx="19367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P.E.</a:t>
            </a:r>
          </a:p>
          <a:p>
            <a:r>
              <a:rPr lang="en-US" sz="1200">
                <a:solidFill>
                  <a:schemeClr val="tx1"/>
                </a:solidFill>
              </a:rPr>
              <a:t>In P.E we will be undertaking a baseline assessment of our agility, balance and coordination. Then, we will be playing games in teams, practicing multi-skills and learning gymnastic skills.</a:t>
            </a:r>
          </a:p>
        </p:txBody>
      </p:sp>
      <p:sp>
        <p:nvSpPr>
          <p:cNvPr id="17" name="Rectangle 16">
            <a:extLst>
              <a:ext uri="{FF2B5EF4-FFF2-40B4-BE49-F238E27FC236}">
                <a16:creationId xmlns:a16="http://schemas.microsoft.com/office/drawing/2014/main" id="{9C30CBCF-0C37-570D-BBC2-1B81904184B9}"/>
              </a:ext>
            </a:extLst>
          </p:cNvPr>
          <p:cNvSpPr/>
          <p:nvPr/>
        </p:nvSpPr>
        <p:spPr>
          <a:xfrm>
            <a:off x="24574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Computing</a:t>
            </a:r>
          </a:p>
          <a:p>
            <a:r>
              <a:rPr lang="en-US" sz="1200" dirty="0">
                <a:solidFill>
                  <a:schemeClr val="tx1"/>
                </a:solidFill>
              </a:rPr>
              <a:t>In Computing we will be learning about the information and technology around us. We will also </a:t>
            </a:r>
            <a:r>
              <a:rPr lang="en-US" sz="1200">
                <a:solidFill>
                  <a:schemeClr val="tx1"/>
                </a:solidFill>
              </a:rPr>
              <a:t>be learning about </a:t>
            </a:r>
            <a:r>
              <a:rPr lang="en-US" sz="1200" dirty="0">
                <a:solidFill>
                  <a:schemeClr val="tx1"/>
                </a:solidFill>
              </a:rPr>
              <a:t>digital citizenship and how to keep ourselves safe and make positive choices online.</a:t>
            </a:r>
            <a:endParaRPr lang="en-US" sz="1400" dirty="0">
              <a:solidFill>
                <a:schemeClr val="tx1"/>
              </a:solidFill>
            </a:endParaRPr>
          </a:p>
        </p:txBody>
      </p:sp>
      <p:sp>
        <p:nvSpPr>
          <p:cNvPr id="18" name="Rectangle 17">
            <a:extLst>
              <a:ext uri="{FF2B5EF4-FFF2-40B4-BE49-F238E27FC236}">
                <a16:creationId xmlns:a16="http://schemas.microsoft.com/office/drawing/2014/main" id="{FA490DE9-7C4E-D354-48C4-5B34E85E4698}"/>
              </a:ext>
            </a:extLst>
          </p:cNvPr>
          <p:cNvSpPr/>
          <p:nvPr/>
        </p:nvSpPr>
        <p:spPr>
          <a:xfrm>
            <a:off x="4558030"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PSHE</a:t>
            </a:r>
          </a:p>
          <a:p>
            <a:r>
              <a:rPr lang="en-US" sz="1200">
                <a:solidFill>
                  <a:schemeClr val="tx1"/>
                </a:solidFill>
              </a:rPr>
              <a:t>Our PSHE lessons will follow a new scheme called </a:t>
            </a:r>
            <a:r>
              <a:rPr lang="en-US" sz="1200" err="1">
                <a:solidFill>
                  <a:schemeClr val="tx1"/>
                </a:solidFill>
              </a:rPr>
              <a:t>myHappymind</a:t>
            </a:r>
            <a:r>
              <a:rPr lang="en-US" sz="1200">
                <a:solidFill>
                  <a:schemeClr val="tx1"/>
                </a:solidFill>
              </a:rPr>
              <a:t>. During the Autumn term Year 1 will learn about how our brain works and how our character strengths can help us. </a:t>
            </a:r>
          </a:p>
        </p:txBody>
      </p:sp>
      <p:sp>
        <p:nvSpPr>
          <p:cNvPr id="23" name="TextBox 22">
            <a:extLst>
              <a:ext uri="{FF2B5EF4-FFF2-40B4-BE49-F238E27FC236}">
                <a16:creationId xmlns:a16="http://schemas.microsoft.com/office/drawing/2014/main" id="{B5FFA87B-27E7-49F7-89C1-228E6E9075A1}"/>
              </a:ext>
            </a:extLst>
          </p:cNvPr>
          <p:cNvSpPr txBox="1"/>
          <p:nvPr/>
        </p:nvSpPr>
        <p:spPr>
          <a:xfrm>
            <a:off x="1828800" y="962115"/>
            <a:ext cx="3340100" cy="369332"/>
          </a:xfrm>
          <a:prstGeom prst="rect">
            <a:avLst/>
          </a:prstGeom>
          <a:noFill/>
        </p:spPr>
        <p:txBody>
          <a:bodyPr wrap="square" rtlCol="0">
            <a:spAutoFit/>
          </a:bodyPr>
          <a:lstStyle/>
          <a:p>
            <a:pPr algn="ctr"/>
            <a:r>
              <a:rPr lang="en-US" dirty="0"/>
              <a:t>Fire, Fire!</a:t>
            </a:r>
          </a:p>
        </p:txBody>
      </p:sp>
    </p:spTree>
    <p:extLst>
      <p:ext uri="{BB962C8B-B14F-4D97-AF65-F5344CB8AC3E}">
        <p14:creationId xmlns:p14="http://schemas.microsoft.com/office/powerpoint/2010/main" val="194860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fc6618a-c939-4d7f-908d-c315518cab02">
      <Terms xmlns="http://schemas.microsoft.com/office/infopath/2007/PartnerControls"/>
    </lcf76f155ced4ddcb4097134ff3c332f>
    <TaxCatchAll xmlns="0b999876-a7db-4e3a-aab8-b0459b5f15d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D23E242B6D949409916C6BF47F07DB7" ma:contentTypeVersion="19" ma:contentTypeDescription="Create a new document." ma:contentTypeScope="" ma:versionID="8e14fbfb8ba81d9c903ba79c877ea51c">
  <xsd:schema xmlns:xsd="http://www.w3.org/2001/XMLSchema" xmlns:xs="http://www.w3.org/2001/XMLSchema" xmlns:p="http://schemas.microsoft.com/office/2006/metadata/properties" xmlns:ns2="afc6618a-c939-4d7f-908d-c315518cab02" xmlns:ns3="0b999876-a7db-4e3a-aab8-b0459b5f15d7" targetNamespace="http://schemas.microsoft.com/office/2006/metadata/properties" ma:root="true" ma:fieldsID="394903a853677c82334b8bcb11d35910" ns2:_="" ns3:_="">
    <xsd:import namespace="afc6618a-c939-4d7f-908d-c315518cab02"/>
    <xsd:import namespace="0b999876-a7db-4e3a-aab8-b0459b5f15d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c6618a-c939-4d7f-908d-c315518cab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80e29f2-16a6-4a3b-997e-7446bf698991"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999876-a7db-4e3a-aab8-b0459b5f15d7"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a3a17555-5a36-41d4-abf3-c07f02318466}" ma:internalName="TaxCatchAll" ma:showField="CatchAllData" ma:web="0b999876-a7db-4e3a-aab8-b0459b5f15d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244053-FF64-4933-8113-69BD418B3033}">
  <ds:schemaRefs>
    <ds:schemaRef ds:uri="http://schemas.microsoft.com/sharepoint/v3/contenttype/forms"/>
  </ds:schemaRefs>
</ds:datastoreItem>
</file>

<file path=customXml/itemProps2.xml><?xml version="1.0" encoding="utf-8"?>
<ds:datastoreItem xmlns:ds="http://schemas.openxmlformats.org/officeDocument/2006/customXml" ds:itemID="{3951B994-9186-4A32-93DB-E69186DB43E6}">
  <ds:schemaRefs>
    <ds:schemaRef ds:uri="0b999876-a7db-4e3a-aab8-b0459b5f15d7"/>
    <ds:schemaRef ds:uri="afc6618a-c939-4d7f-908d-c315518cab0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D744C72-22CA-43EA-9FBF-4E06EC56F336}">
  <ds:schemaRefs>
    <ds:schemaRef ds:uri="0b999876-a7db-4e3a-aab8-b0459b5f15d7"/>
    <ds:schemaRef ds:uri="afc6618a-c939-4d7f-908d-c315518cab0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490</Words>
  <Application>Microsoft Office PowerPoint</Application>
  <PresentationFormat>A4 Paper (210x297 mm)</PresentationFormat>
  <Paragraphs>26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Leigh</dc:creator>
  <cp:lastModifiedBy>Natalie Pryor</cp:lastModifiedBy>
  <cp:revision>1</cp:revision>
  <dcterms:created xsi:type="dcterms:W3CDTF">2025-08-21T12:54:10Z</dcterms:created>
  <dcterms:modified xsi:type="dcterms:W3CDTF">2025-09-05T15:15:04Z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0x0101001D23E242B6D949409916C6BF47F07DB7</vt:lpwstr>
  </property>
  <property fmtid="{D5CDD505-2E9C-101B-9397-08002B2CF9AE}" pid="3" name="MediaServiceImageTags">
    <vt:lpwstr/>
  </property>
</Properties>
</file>