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sldIdLst>
    <p:sldId id="256" r:id="rId5"/>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7B7CFA1-0F90-4C9A-996A-5CCC228A7FB6}" v="3" dt="2025-09-08T13:05:26.43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11" Type="http://schemas.microsoft.com/office/2015/10/relationships/revisionInfo" Target="revisionInfo.xml"/><Relationship Id="rId5" Type="http://schemas.openxmlformats.org/officeDocument/2006/relationships/slide" Target="slides/slide1.xml"/><Relationship Id="rId1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rah Leigh" userId="43c5fa97-2a65-4916-aa75-9753a9d0d189" providerId="ADAL" clId="{B51D014B-97AC-4698-A4C4-42D2BBCD9C07}"/>
    <pc:docChg chg="modSld">
      <pc:chgData name="Sarah Leigh" userId="43c5fa97-2a65-4916-aa75-9753a9d0d189" providerId="ADAL" clId="{B51D014B-97AC-4698-A4C4-42D2BBCD9C07}" dt="2025-09-08T13:05:26.438" v="2" actId="20577"/>
      <pc:docMkLst>
        <pc:docMk/>
      </pc:docMkLst>
      <pc:sldChg chg="modSp mod">
        <pc:chgData name="Sarah Leigh" userId="43c5fa97-2a65-4916-aa75-9753a9d0d189" providerId="ADAL" clId="{B51D014B-97AC-4698-A4C4-42D2BBCD9C07}" dt="2025-09-08T13:05:26.438" v="2" actId="20577"/>
        <pc:sldMkLst>
          <pc:docMk/>
          <pc:sldMk cId="1948607701" sldId="256"/>
        </pc:sldMkLst>
        <pc:spChg chg="mod">
          <ac:chgData name="Sarah Leigh" userId="43c5fa97-2a65-4916-aa75-9753a9d0d189" providerId="ADAL" clId="{B51D014B-97AC-4698-A4C4-42D2BBCD9C07}" dt="2025-09-08T13:05:26.438" v="2" actId="20577"/>
          <ac:spMkLst>
            <pc:docMk/>
            <pc:sldMk cId="1948607701" sldId="256"/>
            <ac:spMk id="12" creationId="{DF1399D1-8FC5-56ED-A12F-BB47FAA64F7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GB"/>
              <a:t>Click to edit Master title style</a:t>
            </a:r>
            <a:endParaRPr lang="en-US"/>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C317A192-67E3-2F4C-A746-9002A62BCC01}" type="datetimeFigureOut">
              <a:rPr lang="en-US" smtClean="0"/>
              <a:t>9/8/2025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A508E6F-7966-724E-9335-F9CDF649565C}" type="slidenum">
              <a:rPr lang="en-US" smtClean="0"/>
              <a:t>‹#›</a:t>
            </a:fld>
            <a:endParaRPr lang="en-US"/>
          </a:p>
        </p:txBody>
      </p:sp>
    </p:spTree>
    <p:extLst>
      <p:ext uri="{BB962C8B-B14F-4D97-AF65-F5344CB8AC3E}">
        <p14:creationId xmlns:p14="http://schemas.microsoft.com/office/powerpoint/2010/main" val="19430196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C317A192-67E3-2F4C-A746-9002A62BCC01}" type="datetimeFigureOut">
              <a:rPr lang="en-US" smtClean="0"/>
              <a:t>9/8/2025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A508E6F-7966-724E-9335-F9CDF649565C}" type="slidenum">
              <a:rPr lang="en-US" smtClean="0"/>
              <a:t>‹#›</a:t>
            </a:fld>
            <a:endParaRPr lang="en-US"/>
          </a:p>
        </p:txBody>
      </p:sp>
    </p:spTree>
    <p:extLst>
      <p:ext uri="{BB962C8B-B14F-4D97-AF65-F5344CB8AC3E}">
        <p14:creationId xmlns:p14="http://schemas.microsoft.com/office/powerpoint/2010/main" val="32205777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GB"/>
              <a:t>Click to edit Master title style</a:t>
            </a:r>
            <a:endParaRPr lang="en-US"/>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C317A192-67E3-2F4C-A746-9002A62BCC01}" type="datetimeFigureOut">
              <a:rPr lang="en-US" smtClean="0"/>
              <a:t>9/8/2025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A508E6F-7966-724E-9335-F9CDF649565C}" type="slidenum">
              <a:rPr lang="en-US" smtClean="0"/>
              <a:t>‹#›</a:t>
            </a:fld>
            <a:endParaRPr lang="en-US"/>
          </a:p>
        </p:txBody>
      </p:sp>
    </p:spTree>
    <p:extLst>
      <p:ext uri="{BB962C8B-B14F-4D97-AF65-F5344CB8AC3E}">
        <p14:creationId xmlns:p14="http://schemas.microsoft.com/office/powerpoint/2010/main" val="24541985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71488"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3471863"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C317A192-67E3-2F4C-A746-9002A62BCC01}" type="datetimeFigureOut">
              <a:rPr lang="en-US" smtClean="0"/>
              <a:t>9/8/2025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A508E6F-7966-724E-9335-F9CDF649565C}" type="slidenum">
              <a:rPr lang="en-US" smtClean="0"/>
              <a:t>‹#›</a:t>
            </a:fld>
            <a:endParaRPr lang="en-US"/>
          </a:p>
        </p:txBody>
      </p:sp>
    </p:spTree>
    <p:extLst>
      <p:ext uri="{BB962C8B-B14F-4D97-AF65-F5344CB8AC3E}">
        <p14:creationId xmlns:p14="http://schemas.microsoft.com/office/powerpoint/2010/main" val="20900093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GB"/>
              <a:t>Click to edit Master title style</a:t>
            </a:r>
            <a:endParaRPr lang="en-US"/>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C317A192-67E3-2F4C-A746-9002A62BCC01}" type="datetimeFigureOut">
              <a:rPr lang="en-US" smtClean="0"/>
              <a:t>9/8/2025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A508E6F-7966-724E-9335-F9CDF649565C}" type="slidenum">
              <a:rPr lang="en-US" smtClean="0"/>
              <a:t>‹#›</a:t>
            </a:fld>
            <a:endParaRPr lang="en-US"/>
          </a:p>
        </p:txBody>
      </p:sp>
    </p:spTree>
    <p:extLst>
      <p:ext uri="{BB962C8B-B14F-4D97-AF65-F5344CB8AC3E}">
        <p14:creationId xmlns:p14="http://schemas.microsoft.com/office/powerpoint/2010/main" val="28614711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C317A192-67E3-2F4C-A746-9002A62BCC01}" type="datetimeFigureOut">
              <a:rPr lang="en-US" smtClean="0"/>
              <a:t>9/8/2025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A508E6F-7966-724E-9335-F9CDF649565C}" type="slidenum">
              <a:rPr lang="en-US" smtClean="0"/>
              <a:t>‹#›</a:t>
            </a:fld>
            <a:endParaRPr lang="en-US"/>
          </a:p>
        </p:txBody>
      </p:sp>
    </p:spTree>
    <p:extLst>
      <p:ext uri="{BB962C8B-B14F-4D97-AF65-F5344CB8AC3E}">
        <p14:creationId xmlns:p14="http://schemas.microsoft.com/office/powerpoint/2010/main" val="16605005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317A192-67E3-2F4C-A746-9002A62BCC01}" type="datetimeFigureOut">
              <a:rPr lang="en-US" smtClean="0"/>
              <a:t>9/8/2025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A508E6F-7966-724E-9335-F9CDF649565C}" type="slidenum">
              <a:rPr lang="en-US" smtClean="0"/>
              <a:t>‹#›</a:t>
            </a:fld>
            <a:endParaRPr lang="en-US"/>
          </a:p>
        </p:txBody>
      </p:sp>
    </p:spTree>
    <p:extLst>
      <p:ext uri="{BB962C8B-B14F-4D97-AF65-F5344CB8AC3E}">
        <p14:creationId xmlns:p14="http://schemas.microsoft.com/office/powerpoint/2010/main" val="42058167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GB"/>
              <a:t>Click to edit Master title style</a:t>
            </a:r>
            <a:endParaRPr lang="en-US"/>
          </a:p>
        </p:txBody>
      </p:sp>
      <p:sp>
        <p:nvSpPr>
          <p:cNvPr id="3" name="Content Placeholder 2"/>
          <p:cNvSpPr>
            <a:spLocks noGrp="1"/>
          </p:cNvSpPr>
          <p:nvPr>
            <p:ph idx="1"/>
          </p:nvPr>
        </p:nvSpPr>
        <p:spPr>
          <a:xfrm>
            <a:off x="2915543" y="1426282"/>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C317A192-67E3-2F4C-A746-9002A62BCC01}" type="datetimeFigureOut">
              <a:rPr lang="en-US" smtClean="0"/>
              <a:t>9/8/2025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A508E6F-7966-724E-9335-F9CDF649565C}" type="slidenum">
              <a:rPr lang="en-US" smtClean="0"/>
              <a:t>‹#›</a:t>
            </a:fld>
            <a:endParaRPr lang="en-US"/>
          </a:p>
        </p:txBody>
      </p:sp>
    </p:spTree>
    <p:extLst>
      <p:ext uri="{BB962C8B-B14F-4D97-AF65-F5344CB8AC3E}">
        <p14:creationId xmlns:p14="http://schemas.microsoft.com/office/powerpoint/2010/main" val="27392976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GB"/>
              <a:t>Click to edit Master title style</a:t>
            </a:r>
            <a:endParaRPr lang="en-US"/>
          </a:p>
        </p:txBody>
      </p:sp>
      <p:sp>
        <p:nvSpPr>
          <p:cNvPr id="3" name="Picture Placeholder 2"/>
          <p:cNvSpPr>
            <a:spLocks noGrp="1" noChangeAspect="1"/>
          </p:cNvSpPr>
          <p:nvPr>
            <p:ph type="pic" idx="1"/>
          </p:nvPr>
        </p:nvSpPr>
        <p:spPr>
          <a:xfrm>
            <a:off x="2915543" y="1426282"/>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C317A192-67E3-2F4C-A746-9002A62BCC01}" type="datetimeFigureOut">
              <a:rPr lang="en-US" smtClean="0"/>
              <a:t>9/8/2025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A508E6F-7966-724E-9335-F9CDF649565C}" type="slidenum">
              <a:rPr lang="en-US" smtClean="0"/>
              <a:t>‹#›</a:t>
            </a:fld>
            <a:endParaRPr lang="en-US"/>
          </a:p>
        </p:txBody>
      </p:sp>
    </p:spTree>
    <p:extLst>
      <p:ext uri="{BB962C8B-B14F-4D97-AF65-F5344CB8AC3E}">
        <p14:creationId xmlns:p14="http://schemas.microsoft.com/office/powerpoint/2010/main" val="33454812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C317A192-67E3-2F4C-A746-9002A62BCC01}" type="datetimeFigureOut">
              <a:rPr lang="en-US" smtClean="0"/>
              <a:t>9/8/2025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A508E6F-7966-724E-9335-F9CDF649565C}" type="slidenum">
              <a:rPr lang="en-US" smtClean="0"/>
              <a:t>‹#›</a:t>
            </a:fld>
            <a:endParaRPr lang="en-US"/>
          </a:p>
        </p:txBody>
      </p:sp>
    </p:spTree>
    <p:extLst>
      <p:ext uri="{BB962C8B-B14F-4D97-AF65-F5344CB8AC3E}">
        <p14:creationId xmlns:p14="http://schemas.microsoft.com/office/powerpoint/2010/main" val="41401126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C317A192-67E3-2F4C-A746-9002A62BCC01}" type="datetimeFigureOut">
              <a:rPr lang="en-US" smtClean="0"/>
              <a:t>9/8/2025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A508E6F-7966-724E-9335-F9CDF649565C}" type="slidenum">
              <a:rPr lang="en-US" smtClean="0"/>
              <a:t>‹#›</a:t>
            </a:fld>
            <a:endParaRPr lang="en-US"/>
          </a:p>
        </p:txBody>
      </p:sp>
    </p:spTree>
    <p:extLst>
      <p:ext uri="{BB962C8B-B14F-4D97-AF65-F5344CB8AC3E}">
        <p14:creationId xmlns:p14="http://schemas.microsoft.com/office/powerpoint/2010/main" val="136677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471487" y="9181397"/>
            <a:ext cx="1543050" cy="527403"/>
          </a:xfrm>
          <a:prstGeom prst="rect">
            <a:avLst/>
          </a:prstGeom>
        </p:spPr>
        <p:txBody>
          <a:bodyPr vert="horz" lIns="91440" tIns="45720" rIns="91440" bIns="45720" rtlCol="0" anchor="ctr"/>
          <a:lstStyle>
            <a:lvl1pPr algn="l">
              <a:defRPr sz="900">
                <a:solidFill>
                  <a:schemeClr val="tx1">
                    <a:tint val="82000"/>
                  </a:schemeClr>
                </a:solidFill>
              </a:defRPr>
            </a:lvl1pPr>
          </a:lstStyle>
          <a:p>
            <a:fld id="{C317A192-67E3-2F4C-A746-9002A62BCC01}" type="datetimeFigureOut">
              <a:rPr lang="en-US" smtClean="0"/>
              <a:t>9/8/2025</a:t>
            </a:fld>
            <a:endParaRPr lang="en-US"/>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82000"/>
                  </a:schemeClr>
                </a:solidFill>
              </a:defRPr>
            </a:lvl1pPr>
          </a:lstStyle>
          <a:p>
            <a:fld id="{FA508E6F-7966-724E-9335-F9CDF649565C}" type="slidenum">
              <a:rPr lang="en-US" smtClean="0"/>
              <a:t>‹#›</a:t>
            </a:fld>
            <a:endParaRPr lang="en-US"/>
          </a:p>
        </p:txBody>
      </p:sp>
    </p:spTree>
    <p:extLst>
      <p:ext uri="{BB962C8B-B14F-4D97-AF65-F5344CB8AC3E}">
        <p14:creationId xmlns:p14="http://schemas.microsoft.com/office/powerpoint/2010/main" val="225395125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AF4AF92A-7FE3-0EA8-AE4F-483B6930ED8D}"/>
              </a:ext>
            </a:extLst>
          </p:cNvPr>
          <p:cNvSpPr/>
          <p:nvPr/>
        </p:nvSpPr>
        <p:spPr>
          <a:xfrm>
            <a:off x="0" y="0"/>
            <a:ext cx="6858000" cy="9906000"/>
          </a:xfrm>
          <a:prstGeom prst="rect">
            <a:avLst/>
          </a:prstGeom>
          <a:pattFill prst="lgGrid">
            <a:fgClr>
              <a:schemeClr val="bg2"/>
            </a:fgClr>
            <a:bgClr>
              <a:schemeClr val="bg1"/>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descr="Image result for free blue abstract vector files">
            <a:extLst>
              <a:ext uri="{FF2B5EF4-FFF2-40B4-BE49-F238E27FC236}">
                <a16:creationId xmlns:a16="http://schemas.microsoft.com/office/drawing/2014/main" id="{347F3D19-ECA3-2F9E-D321-BCC6BCDFF30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10800000" flipH="1">
            <a:off x="0" y="-1745"/>
            <a:ext cx="6858000" cy="601701"/>
          </a:xfrm>
          <a:prstGeom prst="rect">
            <a:avLst/>
          </a:prstGeom>
          <a:noFill/>
          <a:ln>
            <a:noFill/>
          </a:ln>
        </p:spPr>
      </p:pic>
      <p:pic>
        <p:nvPicPr>
          <p:cNvPr id="4" name="Picture 3" descr="A close-up of a logo&#10;&#10;Description automatically generated">
            <a:extLst>
              <a:ext uri="{FF2B5EF4-FFF2-40B4-BE49-F238E27FC236}">
                <a16:creationId xmlns:a16="http://schemas.microsoft.com/office/drawing/2014/main" id="{7E1CBCEC-87AC-CD05-559B-8B35EAB795E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499735" y="515724"/>
            <a:ext cx="1341120" cy="518160"/>
          </a:xfrm>
          <a:prstGeom prst="rect">
            <a:avLst/>
          </a:prstGeom>
          <a:noFill/>
          <a:ln>
            <a:noFill/>
          </a:ln>
        </p:spPr>
      </p:pic>
      <p:sp>
        <p:nvSpPr>
          <p:cNvPr id="5" name="TextBox 4">
            <a:extLst>
              <a:ext uri="{FF2B5EF4-FFF2-40B4-BE49-F238E27FC236}">
                <a16:creationId xmlns:a16="http://schemas.microsoft.com/office/drawing/2014/main" id="{1D17E4FE-7683-8B92-91CE-5B51EDB742C0}"/>
              </a:ext>
            </a:extLst>
          </p:cNvPr>
          <p:cNvSpPr txBox="1"/>
          <p:nvPr/>
        </p:nvSpPr>
        <p:spPr>
          <a:xfrm>
            <a:off x="1409700" y="379284"/>
            <a:ext cx="4038599" cy="646331"/>
          </a:xfrm>
          <a:prstGeom prst="rect">
            <a:avLst/>
          </a:prstGeom>
          <a:noFill/>
        </p:spPr>
        <p:txBody>
          <a:bodyPr wrap="square" rtlCol="0">
            <a:spAutoFit/>
          </a:bodyPr>
          <a:lstStyle/>
          <a:p>
            <a:pPr algn="ctr"/>
            <a:r>
              <a:rPr lang="en-US"/>
              <a:t>Year Three</a:t>
            </a:r>
          </a:p>
          <a:p>
            <a:pPr algn="ctr"/>
            <a:r>
              <a:rPr lang="en-US"/>
              <a:t>Curriculum Information – Autumn 2025</a:t>
            </a:r>
          </a:p>
        </p:txBody>
      </p:sp>
      <p:sp>
        <p:nvSpPr>
          <p:cNvPr id="8" name="Rectangle 7">
            <a:extLst>
              <a:ext uri="{FF2B5EF4-FFF2-40B4-BE49-F238E27FC236}">
                <a16:creationId xmlns:a16="http://schemas.microsoft.com/office/drawing/2014/main" id="{14EA7E59-7AEE-1415-A525-8339759A7A7D}"/>
              </a:ext>
            </a:extLst>
          </p:cNvPr>
          <p:cNvSpPr/>
          <p:nvPr/>
        </p:nvSpPr>
        <p:spPr>
          <a:xfrm>
            <a:off x="342900" y="1305015"/>
            <a:ext cx="2971800" cy="1548000"/>
          </a:xfrm>
          <a:prstGeom prst="rect">
            <a:avLst/>
          </a:prstGeom>
          <a:solidFill>
            <a:schemeClr val="tx2">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1400">
                <a:solidFill>
                  <a:schemeClr val="tx1"/>
                </a:solidFill>
              </a:rPr>
              <a:t>English</a:t>
            </a:r>
          </a:p>
          <a:p>
            <a:r>
              <a:rPr lang="en-US" sz="1200">
                <a:solidFill>
                  <a:schemeClr val="tx1"/>
                </a:solidFill>
              </a:rPr>
              <a:t>This term we will be using fiction and non-fiction texts to create descriptive writing and stories about Stone Age life, using a range of sources to support us. Our main focus as we settle in will be using correct punctuation, conjunctions and expanded noun phrases. </a:t>
            </a:r>
          </a:p>
        </p:txBody>
      </p:sp>
      <p:sp>
        <p:nvSpPr>
          <p:cNvPr id="9" name="Rectangle 8">
            <a:extLst>
              <a:ext uri="{FF2B5EF4-FFF2-40B4-BE49-F238E27FC236}">
                <a16:creationId xmlns:a16="http://schemas.microsoft.com/office/drawing/2014/main" id="{ACD50F48-361C-51B9-A092-0E5523F212EF}"/>
              </a:ext>
            </a:extLst>
          </p:cNvPr>
          <p:cNvSpPr/>
          <p:nvPr/>
        </p:nvSpPr>
        <p:spPr>
          <a:xfrm>
            <a:off x="3503930" y="1305015"/>
            <a:ext cx="2971800" cy="1574522"/>
          </a:xfrm>
          <a:prstGeom prst="rect">
            <a:avLst/>
          </a:prstGeom>
          <a:solidFill>
            <a:schemeClr val="tx2">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1400" err="1">
                <a:solidFill>
                  <a:schemeClr val="tx1"/>
                </a:solidFill>
              </a:rPr>
              <a:t>Maths</a:t>
            </a:r>
            <a:endParaRPr lang="en-US" sz="1400">
              <a:solidFill>
                <a:schemeClr val="tx1"/>
              </a:solidFill>
            </a:endParaRPr>
          </a:p>
          <a:p>
            <a:r>
              <a:rPr lang="en-US" sz="1200">
                <a:solidFill>
                  <a:schemeClr val="tx1"/>
                </a:solidFill>
              </a:rPr>
              <a:t>This term we will be </a:t>
            </a:r>
            <a:r>
              <a:rPr lang="en-US" sz="1200" err="1">
                <a:solidFill>
                  <a:schemeClr val="tx1"/>
                </a:solidFill>
              </a:rPr>
              <a:t>recognising</a:t>
            </a:r>
            <a:r>
              <a:rPr lang="en-US" sz="1200">
                <a:solidFill>
                  <a:schemeClr val="tx1"/>
                </a:solidFill>
              </a:rPr>
              <a:t> the place value of each digit in a 3-digit number. Within this, we will learn to read and write numbers </a:t>
            </a:r>
            <a:r>
              <a:rPr lang="en-US" sz="1200" err="1">
                <a:solidFill>
                  <a:schemeClr val="tx1"/>
                </a:solidFill>
              </a:rPr>
              <a:t>upto</a:t>
            </a:r>
            <a:r>
              <a:rPr lang="en-US" sz="1200">
                <a:solidFill>
                  <a:schemeClr val="tx1"/>
                </a:solidFill>
              </a:rPr>
              <a:t> 1000 in numbers and words. We will be learning formal methods of addition and subtraction and multiplication and division. </a:t>
            </a:r>
          </a:p>
        </p:txBody>
      </p:sp>
      <p:sp>
        <p:nvSpPr>
          <p:cNvPr id="10" name="Rectangle 9">
            <a:extLst>
              <a:ext uri="{FF2B5EF4-FFF2-40B4-BE49-F238E27FC236}">
                <a16:creationId xmlns:a16="http://schemas.microsoft.com/office/drawing/2014/main" id="{3A78E11E-7E4D-CAC8-304E-429CFFFE4B33}"/>
              </a:ext>
            </a:extLst>
          </p:cNvPr>
          <p:cNvSpPr/>
          <p:nvPr/>
        </p:nvSpPr>
        <p:spPr>
          <a:xfrm>
            <a:off x="336550" y="3073400"/>
            <a:ext cx="1917700" cy="1892300"/>
          </a:xfrm>
          <a:prstGeom prst="rect">
            <a:avLst/>
          </a:prstGeom>
          <a:solidFill>
            <a:schemeClr val="tx2">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1400">
                <a:solidFill>
                  <a:schemeClr val="tx1"/>
                </a:solidFill>
              </a:rPr>
              <a:t>Science</a:t>
            </a:r>
          </a:p>
          <a:p>
            <a:r>
              <a:rPr lang="en-US" sz="1200">
                <a:solidFill>
                  <a:schemeClr val="tx1"/>
                </a:solidFill>
              </a:rPr>
              <a:t>This term we will start by carrying out investigations through working scientifically. We will move on to identifying different types of rocks and how they are formed.</a:t>
            </a:r>
          </a:p>
          <a:p>
            <a:endParaRPr lang="en-US" sz="1200">
              <a:solidFill>
                <a:schemeClr val="tx1"/>
              </a:solidFill>
            </a:endParaRPr>
          </a:p>
          <a:p>
            <a:endParaRPr lang="en-US" sz="1200">
              <a:solidFill>
                <a:schemeClr val="tx1"/>
              </a:solidFill>
            </a:endParaRPr>
          </a:p>
        </p:txBody>
      </p:sp>
      <p:sp>
        <p:nvSpPr>
          <p:cNvPr id="11" name="Rectangle 10">
            <a:extLst>
              <a:ext uri="{FF2B5EF4-FFF2-40B4-BE49-F238E27FC236}">
                <a16:creationId xmlns:a16="http://schemas.microsoft.com/office/drawing/2014/main" id="{DD7B196D-00B4-F2D8-F810-2F9820D5D2F0}"/>
              </a:ext>
            </a:extLst>
          </p:cNvPr>
          <p:cNvSpPr/>
          <p:nvPr/>
        </p:nvSpPr>
        <p:spPr>
          <a:xfrm>
            <a:off x="2452052" y="3081913"/>
            <a:ext cx="1917700" cy="1892300"/>
          </a:xfrm>
          <a:prstGeom prst="rect">
            <a:avLst/>
          </a:prstGeom>
          <a:solidFill>
            <a:schemeClr val="tx2">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1400">
                <a:solidFill>
                  <a:schemeClr val="tx1"/>
                </a:solidFill>
              </a:rPr>
              <a:t>History</a:t>
            </a:r>
          </a:p>
          <a:p>
            <a:r>
              <a:rPr lang="en-US" sz="1200">
                <a:solidFill>
                  <a:schemeClr val="tx1"/>
                </a:solidFill>
              </a:rPr>
              <a:t>This term we will be learning about the time period of the Stone Age. We will describe events from the past by researching how they used to hunt, gather food and how their life compares to ours. </a:t>
            </a:r>
            <a:endParaRPr lang="en-US" sz="1400">
              <a:solidFill>
                <a:schemeClr val="tx1"/>
              </a:solidFill>
            </a:endParaRPr>
          </a:p>
        </p:txBody>
      </p:sp>
      <p:sp>
        <p:nvSpPr>
          <p:cNvPr id="12" name="Rectangle 11">
            <a:extLst>
              <a:ext uri="{FF2B5EF4-FFF2-40B4-BE49-F238E27FC236}">
                <a16:creationId xmlns:a16="http://schemas.microsoft.com/office/drawing/2014/main" id="{DF1399D1-8FC5-56ED-A12F-BB47FAA64F70}"/>
              </a:ext>
            </a:extLst>
          </p:cNvPr>
          <p:cNvSpPr/>
          <p:nvPr/>
        </p:nvSpPr>
        <p:spPr>
          <a:xfrm>
            <a:off x="4567555" y="3073400"/>
            <a:ext cx="1917700" cy="1892300"/>
          </a:xfrm>
          <a:prstGeom prst="rect">
            <a:avLst/>
          </a:prstGeom>
          <a:solidFill>
            <a:schemeClr val="tx2">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1400">
                <a:solidFill>
                  <a:schemeClr val="tx1"/>
                </a:solidFill>
              </a:rPr>
              <a:t>R.E.</a:t>
            </a:r>
          </a:p>
          <a:p>
            <a:r>
              <a:rPr lang="en-US" sz="1200">
                <a:solidFill>
                  <a:schemeClr val="tx1"/>
                </a:solidFill>
              </a:rPr>
              <a:t>This term we will be learning about Judaism beliefs and practices. </a:t>
            </a:r>
            <a:endParaRPr lang="en-US" sz="1400">
              <a:solidFill>
                <a:schemeClr val="tx1"/>
              </a:solidFill>
            </a:endParaRPr>
          </a:p>
          <a:p>
            <a:endParaRPr lang="en-US" sz="1400">
              <a:solidFill>
                <a:schemeClr val="tx1"/>
              </a:solidFill>
            </a:endParaRPr>
          </a:p>
          <a:p>
            <a:endParaRPr lang="en-US" sz="1400">
              <a:solidFill>
                <a:schemeClr val="tx1"/>
              </a:solidFill>
            </a:endParaRPr>
          </a:p>
          <a:p>
            <a:endParaRPr lang="en-US" sz="1400">
              <a:solidFill>
                <a:schemeClr val="tx1"/>
              </a:solidFill>
            </a:endParaRPr>
          </a:p>
          <a:p>
            <a:endParaRPr lang="en-US" sz="1400">
              <a:solidFill>
                <a:schemeClr val="tx1"/>
              </a:solidFill>
            </a:endParaRPr>
          </a:p>
          <a:p>
            <a:endParaRPr lang="en-US" sz="1400">
              <a:solidFill>
                <a:schemeClr val="tx1"/>
              </a:solidFill>
            </a:endParaRPr>
          </a:p>
        </p:txBody>
      </p:sp>
      <p:sp>
        <p:nvSpPr>
          <p:cNvPr id="13" name="Rectangle 12">
            <a:extLst>
              <a:ext uri="{FF2B5EF4-FFF2-40B4-BE49-F238E27FC236}">
                <a16:creationId xmlns:a16="http://schemas.microsoft.com/office/drawing/2014/main" id="{9D565698-C6AD-48F3-6114-DF4EBE273582}"/>
              </a:ext>
            </a:extLst>
          </p:cNvPr>
          <p:cNvSpPr/>
          <p:nvPr/>
        </p:nvSpPr>
        <p:spPr>
          <a:xfrm>
            <a:off x="342900" y="5232400"/>
            <a:ext cx="1917700" cy="1892300"/>
          </a:xfrm>
          <a:prstGeom prst="rect">
            <a:avLst/>
          </a:prstGeom>
          <a:solidFill>
            <a:schemeClr val="tx2">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1400">
                <a:solidFill>
                  <a:schemeClr val="tx1"/>
                </a:solidFill>
              </a:rPr>
              <a:t>Art &amp; Music</a:t>
            </a:r>
          </a:p>
          <a:p>
            <a:r>
              <a:rPr lang="en-US" sz="1200">
                <a:solidFill>
                  <a:schemeClr val="tx1"/>
                </a:solidFill>
              </a:rPr>
              <a:t>This term we will create cave paintings using </a:t>
            </a:r>
            <a:r>
              <a:rPr lang="en-US" sz="1200" err="1">
                <a:solidFill>
                  <a:schemeClr val="tx1"/>
                </a:solidFill>
              </a:rPr>
              <a:t>colour</a:t>
            </a:r>
            <a:r>
              <a:rPr lang="en-US" sz="1200">
                <a:solidFill>
                  <a:schemeClr val="tx1"/>
                </a:solidFill>
              </a:rPr>
              <a:t> wheels to showcase stories the Stone Age people created around campfires. </a:t>
            </a:r>
          </a:p>
          <a:p>
            <a:r>
              <a:rPr lang="en-US" sz="1200">
                <a:solidFill>
                  <a:schemeClr val="tx1"/>
                </a:solidFill>
              </a:rPr>
              <a:t>We will learn to write music down and how to play in a band. </a:t>
            </a:r>
            <a:endParaRPr lang="en-US" sz="1400">
              <a:solidFill>
                <a:schemeClr val="tx1"/>
              </a:solidFill>
            </a:endParaRPr>
          </a:p>
        </p:txBody>
      </p:sp>
      <p:sp>
        <p:nvSpPr>
          <p:cNvPr id="14" name="Rectangle 13">
            <a:extLst>
              <a:ext uri="{FF2B5EF4-FFF2-40B4-BE49-F238E27FC236}">
                <a16:creationId xmlns:a16="http://schemas.microsoft.com/office/drawing/2014/main" id="{C1BF6D40-30AD-4FA1-82D7-83CB8720C613}"/>
              </a:ext>
            </a:extLst>
          </p:cNvPr>
          <p:cNvSpPr/>
          <p:nvPr/>
        </p:nvSpPr>
        <p:spPr>
          <a:xfrm>
            <a:off x="336550" y="7391400"/>
            <a:ext cx="1917700" cy="1892300"/>
          </a:xfrm>
          <a:prstGeom prst="rect">
            <a:avLst/>
          </a:prstGeom>
          <a:solidFill>
            <a:schemeClr val="tx2">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1400">
                <a:solidFill>
                  <a:schemeClr val="tx1"/>
                </a:solidFill>
              </a:rPr>
              <a:t>Geography</a:t>
            </a:r>
          </a:p>
          <a:p>
            <a:r>
              <a:rPr lang="en-US" sz="1200">
                <a:solidFill>
                  <a:schemeClr val="tx1"/>
                </a:solidFill>
              </a:rPr>
              <a:t>This term we will be learning about Stone Age settlements and how these areas helped them to be able to survive. We will also look in detail at Stonehenge.</a:t>
            </a:r>
            <a:endParaRPr lang="en-US" sz="1400">
              <a:solidFill>
                <a:schemeClr val="tx1"/>
              </a:solidFill>
            </a:endParaRPr>
          </a:p>
          <a:p>
            <a:endParaRPr lang="en-US" sz="1400">
              <a:solidFill>
                <a:schemeClr val="tx1"/>
              </a:solidFill>
            </a:endParaRPr>
          </a:p>
        </p:txBody>
      </p:sp>
      <p:sp>
        <p:nvSpPr>
          <p:cNvPr id="15" name="Rectangle 14">
            <a:extLst>
              <a:ext uri="{FF2B5EF4-FFF2-40B4-BE49-F238E27FC236}">
                <a16:creationId xmlns:a16="http://schemas.microsoft.com/office/drawing/2014/main" id="{2B43C3A8-E4CF-5A88-7CD0-66C8A9B5EBD4}"/>
              </a:ext>
            </a:extLst>
          </p:cNvPr>
          <p:cNvSpPr/>
          <p:nvPr/>
        </p:nvSpPr>
        <p:spPr>
          <a:xfrm>
            <a:off x="2448877" y="5245100"/>
            <a:ext cx="1911350" cy="1879600"/>
          </a:xfrm>
          <a:prstGeom prst="rect">
            <a:avLst/>
          </a:prstGeom>
          <a:solidFill>
            <a:schemeClr val="tx2">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1400">
                <a:solidFill>
                  <a:schemeClr val="tx1"/>
                </a:solidFill>
              </a:rPr>
              <a:t>Design Technology</a:t>
            </a:r>
          </a:p>
          <a:p>
            <a:r>
              <a:rPr lang="en-US" sz="1200">
                <a:solidFill>
                  <a:schemeClr val="tx1"/>
                </a:solidFill>
              </a:rPr>
              <a:t>This term we will be focusing on food technology. We will be learning about healthy and varied diets and a key individual – Levi Roots.</a:t>
            </a:r>
          </a:p>
          <a:p>
            <a:endParaRPr lang="en-US" sz="1200">
              <a:solidFill>
                <a:schemeClr val="tx1"/>
              </a:solidFill>
            </a:endParaRPr>
          </a:p>
          <a:p>
            <a:endParaRPr lang="en-US" sz="1200">
              <a:solidFill>
                <a:schemeClr val="tx1"/>
              </a:solidFill>
            </a:endParaRPr>
          </a:p>
        </p:txBody>
      </p:sp>
      <p:sp>
        <p:nvSpPr>
          <p:cNvPr id="16" name="Rectangle 15">
            <a:extLst>
              <a:ext uri="{FF2B5EF4-FFF2-40B4-BE49-F238E27FC236}">
                <a16:creationId xmlns:a16="http://schemas.microsoft.com/office/drawing/2014/main" id="{C32E4643-5327-E4C6-A913-BC1564407EE1}"/>
              </a:ext>
            </a:extLst>
          </p:cNvPr>
          <p:cNvSpPr/>
          <p:nvPr/>
        </p:nvSpPr>
        <p:spPr>
          <a:xfrm>
            <a:off x="4567555" y="5245100"/>
            <a:ext cx="1936750" cy="1879600"/>
          </a:xfrm>
          <a:prstGeom prst="rect">
            <a:avLst/>
          </a:prstGeom>
          <a:solidFill>
            <a:schemeClr val="tx2">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US" sz="1400">
              <a:solidFill>
                <a:schemeClr val="tx1"/>
              </a:solidFill>
            </a:endParaRPr>
          </a:p>
          <a:p>
            <a:r>
              <a:rPr lang="en-US" sz="1400">
                <a:solidFill>
                  <a:schemeClr val="tx1"/>
                </a:solidFill>
              </a:rPr>
              <a:t>P.E.</a:t>
            </a:r>
          </a:p>
          <a:p>
            <a:r>
              <a:rPr lang="en-US" sz="1200">
                <a:solidFill>
                  <a:schemeClr val="tx1"/>
                </a:solidFill>
              </a:rPr>
              <a:t>This term we be completing a baseline of PE skills, followed by cup stacking, team games and </a:t>
            </a:r>
            <a:r>
              <a:rPr lang="en-US" sz="1200" err="1">
                <a:solidFill>
                  <a:schemeClr val="tx1"/>
                </a:solidFill>
              </a:rPr>
              <a:t>unihoc</a:t>
            </a:r>
            <a:r>
              <a:rPr lang="en-US" sz="1200">
                <a:solidFill>
                  <a:schemeClr val="tx1"/>
                </a:solidFill>
              </a:rPr>
              <a:t>.</a:t>
            </a:r>
          </a:p>
          <a:p>
            <a:endParaRPr lang="en-US" sz="1200">
              <a:solidFill>
                <a:schemeClr val="tx1"/>
              </a:solidFill>
            </a:endParaRPr>
          </a:p>
          <a:p>
            <a:endParaRPr lang="en-US" sz="1400">
              <a:solidFill>
                <a:schemeClr val="tx1"/>
              </a:solidFill>
            </a:endParaRPr>
          </a:p>
          <a:p>
            <a:endParaRPr lang="en-US" sz="1400">
              <a:solidFill>
                <a:schemeClr val="tx1"/>
              </a:solidFill>
            </a:endParaRPr>
          </a:p>
          <a:p>
            <a:endParaRPr lang="en-US" sz="1400">
              <a:solidFill>
                <a:schemeClr val="tx1"/>
              </a:solidFill>
            </a:endParaRPr>
          </a:p>
        </p:txBody>
      </p:sp>
      <p:sp>
        <p:nvSpPr>
          <p:cNvPr id="17" name="Rectangle 16">
            <a:extLst>
              <a:ext uri="{FF2B5EF4-FFF2-40B4-BE49-F238E27FC236}">
                <a16:creationId xmlns:a16="http://schemas.microsoft.com/office/drawing/2014/main" id="{9C30CBCF-0C37-570D-BBC2-1B81904184B9}"/>
              </a:ext>
            </a:extLst>
          </p:cNvPr>
          <p:cNvSpPr/>
          <p:nvPr/>
        </p:nvSpPr>
        <p:spPr>
          <a:xfrm>
            <a:off x="2457450" y="7391400"/>
            <a:ext cx="1917700" cy="1892300"/>
          </a:xfrm>
          <a:prstGeom prst="rect">
            <a:avLst/>
          </a:prstGeom>
          <a:solidFill>
            <a:schemeClr val="tx2">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1400">
                <a:solidFill>
                  <a:schemeClr val="tx1"/>
                </a:solidFill>
              </a:rPr>
              <a:t>Computing</a:t>
            </a:r>
          </a:p>
          <a:p>
            <a:r>
              <a:rPr lang="en-US" sz="1200">
                <a:solidFill>
                  <a:schemeClr val="tx1"/>
                </a:solidFill>
              </a:rPr>
              <a:t>This term we will start by learning about digital citizenship. Following this, we will learn about computer systems and networks and how these all connect together. </a:t>
            </a:r>
            <a:endParaRPr lang="en-US" sz="1400">
              <a:solidFill>
                <a:schemeClr val="tx1"/>
              </a:solidFill>
            </a:endParaRPr>
          </a:p>
          <a:p>
            <a:endParaRPr lang="en-US" sz="1400">
              <a:solidFill>
                <a:schemeClr val="tx1"/>
              </a:solidFill>
            </a:endParaRPr>
          </a:p>
        </p:txBody>
      </p:sp>
      <p:sp>
        <p:nvSpPr>
          <p:cNvPr id="18" name="Rectangle 17">
            <a:extLst>
              <a:ext uri="{FF2B5EF4-FFF2-40B4-BE49-F238E27FC236}">
                <a16:creationId xmlns:a16="http://schemas.microsoft.com/office/drawing/2014/main" id="{FA490DE9-7C4E-D354-48C4-5B34E85E4698}"/>
              </a:ext>
            </a:extLst>
          </p:cNvPr>
          <p:cNvSpPr/>
          <p:nvPr/>
        </p:nvSpPr>
        <p:spPr>
          <a:xfrm>
            <a:off x="4558030" y="7383027"/>
            <a:ext cx="1917700" cy="1892300"/>
          </a:xfrm>
          <a:prstGeom prst="rect">
            <a:avLst/>
          </a:prstGeom>
          <a:solidFill>
            <a:schemeClr val="tx2">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1400">
                <a:solidFill>
                  <a:schemeClr val="tx1"/>
                </a:solidFill>
              </a:rPr>
              <a:t>PSHE</a:t>
            </a:r>
          </a:p>
          <a:p>
            <a:r>
              <a:rPr lang="en-US" sz="1200">
                <a:solidFill>
                  <a:schemeClr val="tx1"/>
                </a:solidFill>
              </a:rPr>
              <a:t>This term we are starting My Happy Mind where we will learn about our brains and places. We will also learn about character strengths and how these can vary between people. </a:t>
            </a:r>
            <a:endParaRPr lang="en-US" sz="1400">
              <a:solidFill>
                <a:schemeClr val="tx1"/>
              </a:solidFill>
            </a:endParaRPr>
          </a:p>
          <a:p>
            <a:endParaRPr lang="en-US" sz="1400">
              <a:solidFill>
                <a:schemeClr val="tx1"/>
              </a:solidFill>
            </a:endParaRPr>
          </a:p>
        </p:txBody>
      </p:sp>
      <p:sp>
        <p:nvSpPr>
          <p:cNvPr id="23" name="TextBox 22">
            <a:extLst>
              <a:ext uri="{FF2B5EF4-FFF2-40B4-BE49-F238E27FC236}">
                <a16:creationId xmlns:a16="http://schemas.microsoft.com/office/drawing/2014/main" id="{B5FFA87B-27E7-49F7-89C1-228E6E9075A1}"/>
              </a:ext>
            </a:extLst>
          </p:cNvPr>
          <p:cNvSpPr txBox="1"/>
          <p:nvPr/>
        </p:nvSpPr>
        <p:spPr>
          <a:xfrm>
            <a:off x="1506537" y="934810"/>
            <a:ext cx="3808729" cy="369332"/>
          </a:xfrm>
          <a:prstGeom prst="rect">
            <a:avLst/>
          </a:prstGeom>
          <a:noFill/>
        </p:spPr>
        <p:txBody>
          <a:bodyPr wrap="square" rtlCol="0">
            <a:spAutoFit/>
          </a:bodyPr>
          <a:lstStyle/>
          <a:p>
            <a:r>
              <a:rPr lang="en-US"/>
              <a:t>Caves, Creatures, Stones and Bones</a:t>
            </a:r>
          </a:p>
        </p:txBody>
      </p:sp>
    </p:spTree>
    <p:extLst>
      <p:ext uri="{BB962C8B-B14F-4D97-AF65-F5344CB8AC3E}">
        <p14:creationId xmlns:p14="http://schemas.microsoft.com/office/powerpoint/2010/main" val="194860770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fc6618a-c939-4d7f-908d-c315518cab02">
      <Terms xmlns="http://schemas.microsoft.com/office/infopath/2007/PartnerControls"/>
    </lcf76f155ced4ddcb4097134ff3c332f>
    <TaxCatchAll xmlns="0b999876-a7db-4e3a-aab8-b0459b5f15d7"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1D23E242B6D949409916C6BF47F07DB7" ma:contentTypeVersion="19" ma:contentTypeDescription="Create a new document." ma:contentTypeScope="" ma:versionID="8e14fbfb8ba81d9c903ba79c877ea51c">
  <xsd:schema xmlns:xsd="http://www.w3.org/2001/XMLSchema" xmlns:xs="http://www.w3.org/2001/XMLSchema" xmlns:p="http://schemas.microsoft.com/office/2006/metadata/properties" xmlns:ns2="afc6618a-c939-4d7f-908d-c315518cab02" xmlns:ns3="0b999876-a7db-4e3a-aab8-b0459b5f15d7" targetNamespace="http://schemas.microsoft.com/office/2006/metadata/properties" ma:root="true" ma:fieldsID="394903a853677c82334b8bcb11d35910" ns2:_="" ns3:_="">
    <xsd:import namespace="afc6618a-c939-4d7f-908d-c315518cab02"/>
    <xsd:import namespace="0b999876-a7db-4e3a-aab8-b0459b5f15d7"/>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2:lcf76f155ced4ddcb4097134ff3c332f" minOccurs="0"/>
                <xsd:element ref="ns3:TaxCatchAll" minOccurs="0"/>
                <xsd:element ref="ns2:MediaServiceLocation" minOccurs="0"/>
                <xsd:element ref="ns3:SharedWithUsers" minOccurs="0"/>
                <xsd:element ref="ns3:SharedWithDetails"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fc6618a-c939-4d7f-908d-c315518cab0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MediaLengthInSeconds" ma:hidden="true"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780e29f2-16a6-4a3b-997e-7446bf698991" ma:termSetId="09814cd3-568e-fe90-9814-8d621ff8fb84" ma:anchorId="fba54fb3-c3e1-fe81-a776-ca4b69148c4d" ma:open="true" ma:isKeyword="false">
      <xsd:complexType>
        <xsd:sequence>
          <xsd:element ref="pc:Terms" minOccurs="0" maxOccurs="1"/>
        </xsd:sequence>
      </xsd:complexType>
    </xsd:element>
    <xsd:element name="MediaServiceLocation" ma:index="21" nillable="true" ma:displayName="Location" ma:internalName="MediaServiceLocation" ma:readOnly="true">
      <xsd:simpleType>
        <xsd:restriction base="dms:Text"/>
      </xsd:simple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b999876-a7db-4e3a-aab8-b0459b5f15d7"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a3a17555-5a36-41d4-abf3-c07f02318466}" ma:internalName="TaxCatchAll" ma:showField="CatchAllData" ma:web="0b999876-a7db-4e3a-aab8-b0459b5f15d7">
      <xsd:complexType>
        <xsd:complexContent>
          <xsd:extension base="dms:MultiChoiceLookup">
            <xsd:sequence>
              <xsd:element name="Value" type="dms:Lookup" maxOccurs="unbounded" minOccurs="0" nillable="true"/>
            </xsd:sequence>
          </xsd:extension>
        </xsd:complexContent>
      </xsd:complexType>
    </xsd:element>
    <xsd:element name="SharedWithUsers" ma:index="2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951B994-9186-4A32-93DB-E69186DB43E6}">
  <ds:schemaRefs>
    <ds:schemaRef ds:uri="0b999876-a7db-4e3a-aab8-b0459b5f15d7"/>
    <ds:schemaRef ds:uri="afc6618a-c939-4d7f-908d-c315518cab02"/>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5D744C72-22CA-43EA-9FBF-4E06EC56F336}">
  <ds:schemaRefs>
    <ds:schemaRef ds:uri="0b999876-a7db-4e3a-aab8-b0459b5f15d7"/>
    <ds:schemaRef ds:uri="afc6618a-c939-4d7f-908d-c315518cab02"/>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59244053-FF64-4933-8113-69BD418B303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A4 Paper (210x297 mm)</PresentationFormat>
  <Slides>1</Slides>
  <Notes>0</Notes>
  <HiddenSlides>0</HiddenSlide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Sarah Leigh</dc:creator>
  <cp:revision>1</cp:revision>
  <dcterms:created xsi:type="dcterms:W3CDTF">2025-08-21T12:54:10Z</dcterms:created>
  <dcterms:modified xsi:type="dcterms:W3CDTF">2025-09-08T13:06:05Z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0x0101001D23E242B6D949409916C6BF47F07DB7</vt:lpwstr>
  </property>
  <property fmtid="{D5CDD505-2E9C-101B-9397-08002B2CF9AE}" pid="3" name="MediaServiceImageTags">
    <vt:lpwstr/>
  </property>
</Properties>
</file>