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ctoria Fennell" initials="VF" lastIdx="1" clrIdx="0">
    <p:extLst>
      <p:ext uri="{19B8F6BF-5375-455C-9EA6-DF929625EA0E}">
        <p15:presenceInfo xmlns:p15="http://schemas.microsoft.com/office/powerpoint/2012/main" userId="Victoria Fenn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1781" autoAdjust="0"/>
    <p:restoredTop sz="94660"/>
  </p:normalViewPr>
  <p:slideViewPr>
    <p:cSldViewPr snapToGrid="0">
      <p:cViewPr varScale="1">
        <p:scale>
          <a:sx n="86" d="100"/>
          <a:sy n="86" d="100"/>
        </p:scale>
        <p:origin x="175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658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407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496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222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937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56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90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96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868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199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D0D81-2986-4E5A-A39C-01486E64F2FA}" type="datetimeFigureOut">
              <a:rPr lang="en-GB" smtClean="0"/>
              <a:t>18/12/2023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BF68F-4353-4B0A-85C1-C0618EC423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405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>
            <a:extLst>
              <a:ext uri="{FF2B5EF4-FFF2-40B4-BE49-F238E27FC236}">
                <a16:creationId xmlns:a16="http://schemas.microsoft.com/office/drawing/2014/main" id="{D25BBF91-A4DD-BC47-9AD9-954F47A08E8C}"/>
              </a:ext>
            </a:extLst>
          </p:cNvPr>
          <p:cNvSpPr txBox="1"/>
          <p:nvPr/>
        </p:nvSpPr>
        <p:spPr>
          <a:xfrm>
            <a:off x="5696497" y="3934948"/>
            <a:ext cx="4114309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Compare area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1F2CDEC-009F-7941-AEE5-8797EB94847E}"/>
              </a:ext>
            </a:extLst>
          </p:cNvPr>
          <p:cNvSpPr txBox="1"/>
          <p:nvPr/>
        </p:nvSpPr>
        <p:spPr>
          <a:xfrm>
            <a:off x="1643069" y="3927949"/>
            <a:ext cx="4025608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Making shapes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F74B0A3-56CC-BA47-A8D2-E016C617450E}"/>
              </a:ext>
            </a:extLst>
          </p:cNvPr>
          <p:cNvSpPr/>
          <p:nvPr/>
        </p:nvSpPr>
        <p:spPr>
          <a:xfrm>
            <a:off x="37653" y="18774"/>
            <a:ext cx="9796568" cy="7430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4DDA1A3-E724-2B43-A2BE-9DC82B521489}"/>
              </a:ext>
            </a:extLst>
          </p:cNvPr>
          <p:cNvGrpSpPr/>
          <p:nvPr/>
        </p:nvGrpSpPr>
        <p:grpSpPr>
          <a:xfrm>
            <a:off x="37654" y="0"/>
            <a:ext cx="9816507" cy="6839225"/>
            <a:chOff x="73632" y="-791307"/>
            <a:chExt cx="12081855" cy="8417506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FB32858-1C70-C74A-A752-D19EBADADEEA}"/>
                </a:ext>
              </a:extLst>
            </p:cNvPr>
            <p:cNvGrpSpPr/>
            <p:nvPr/>
          </p:nvGrpSpPr>
          <p:grpSpPr>
            <a:xfrm>
              <a:off x="73632" y="-791307"/>
              <a:ext cx="12081855" cy="8417506"/>
              <a:chOff x="73632" y="-791307"/>
              <a:chExt cx="12081855" cy="8417506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1F2CDEC-009F-7941-AEE5-8797EB94847E}"/>
                  </a:ext>
                </a:extLst>
              </p:cNvPr>
              <p:cNvSpPr txBox="1"/>
              <p:nvPr/>
            </p:nvSpPr>
            <p:spPr>
              <a:xfrm>
                <a:off x="7008730" y="248217"/>
                <a:ext cx="5146752" cy="492443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Counting squares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501FD3D-2D08-DC49-B5A2-53238F4A2F73}"/>
                  </a:ext>
                </a:extLst>
              </p:cNvPr>
              <p:cNvSpPr txBox="1"/>
              <p:nvPr/>
            </p:nvSpPr>
            <p:spPr>
              <a:xfrm>
                <a:off x="1987940" y="238400"/>
                <a:ext cx="4996258" cy="492443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Area and perimeter</a:t>
                </a:r>
              </a:p>
            </p:txBody>
          </p: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BF46E7C3-AC43-5C4B-B347-36BD99B9B67C}"/>
                  </a:ext>
                </a:extLst>
              </p:cNvPr>
              <p:cNvGrpSpPr/>
              <p:nvPr/>
            </p:nvGrpSpPr>
            <p:grpSpPr>
              <a:xfrm>
                <a:off x="73632" y="-791307"/>
                <a:ext cx="12081855" cy="8417506"/>
                <a:chOff x="73632" y="-791307"/>
                <a:chExt cx="12081855" cy="8417506"/>
              </a:xfrm>
            </p:grpSpPr>
            <p:cxnSp>
              <p:nvCxnSpPr>
                <p:cNvPr id="12" name="Straight Connector 11">
                  <a:extLst>
                    <a:ext uri="{FF2B5EF4-FFF2-40B4-BE49-F238E27FC236}">
                      <a16:creationId xmlns:a16="http://schemas.microsoft.com/office/drawing/2014/main" id="{C5A00F38-B799-3E4A-9C64-4515CC269AF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3632" y="181238"/>
                  <a:ext cx="12081855" cy="12190"/>
                </a:xfrm>
                <a:prstGeom prst="line">
                  <a:avLst/>
                </a:prstGeom>
                <a:ln w="762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335AFEDB-0BFF-0D4E-810E-41FC46EDC3C4}"/>
                    </a:ext>
                  </a:extLst>
                </p:cNvPr>
                <p:cNvSpPr txBox="1"/>
                <p:nvPr/>
              </p:nvSpPr>
              <p:spPr>
                <a:xfrm>
                  <a:off x="115631" y="-336404"/>
                  <a:ext cx="9105044" cy="49244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000" b="1" dirty="0"/>
                    <a:t>Templars Primary School – Knowledge Organiser</a:t>
                  </a:r>
                </a:p>
              </p:txBody>
            </p:sp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7C0A4EF9-D75D-9C43-A1B7-9D74CF378EB7}"/>
                    </a:ext>
                  </a:extLst>
                </p:cNvPr>
                <p:cNvSpPr txBox="1"/>
                <p:nvPr/>
              </p:nvSpPr>
              <p:spPr>
                <a:xfrm>
                  <a:off x="6875824" y="-335547"/>
                  <a:ext cx="5146752" cy="49244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sz="2000" b="1" dirty="0"/>
                    <a:t>Year 4  Area, Perimeter and Length</a:t>
                  </a:r>
                </a:p>
              </p:txBody>
            </p:sp>
            <p:grpSp>
              <p:nvGrpSpPr>
                <p:cNvPr id="15" name="Group 14">
                  <a:extLst>
                    <a:ext uri="{FF2B5EF4-FFF2-40B4-BE49-F238E27FC236}">
                      <a16:creationId xmlns:a16="http://schemas.microsoft.com/office/drawing/2014/main" id="{E0F14496-3197-B24D-8170-80664C31B777}"/>
                    </a:ext>
                  </a:extLst>
                </p:cNvPr>
                <p:cNvGrpSpPr/>
                <p:nvPr/>
              </p:nvGrpSpPr>
              <p:grpSpPr>
                <a:xfrm>
                  <a:off x="73632" y="-791307"/>
                  <a:ext cx="12057311" cy="8417506"/>
                  <a:chOff x="73632" y="-791307"/>
                  <a:chExt cx="12057311" cy="8417506"/>
                </a:xfrm>
              </p:grpSpPr>
              <p:sp>
                <p:nvSpPr>
                  <p:cNvPr id="16" name="Rectangle 15">
                    <a:extLst>
                      <a:ext uri="{FF2B5EF4-FFF2-40B4-BE49-F238E27FC236}">
                        <a16:creationId xmlns:a16="http://schemas.microsoft.com/office/drawing/2014/main" id="{895278BB-7FDB-E643-88A6-9F6F8CF08ABE}"/>
                      </a:ext>
                    </a:extLst>
                  </p:cNvPr>
                  <p:cNvSpPr/>
                  <p:nvPr/>
                </p:nvSpPr>
                <p:spPr>
                  <a:xfrm>
                    <a:off x="73632" y="-791307"/>
                    <a:ext cx="12057311" cy="8417506"/>
                  </a:xfrm>
                  <a:prstGeom prst="rect">
                    <a:avLst/>
                  </a:prstGeom>
                  <a:noFill/>
                  <a:ln w="762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63"/>
                  </a:p>
                </p:txBody>
              </p:sp>
              <p:cxnSp>
                <p:nvCxnSpPr>
                  <p:cNvPr id="17" name="Straight Connector 16">
                    <a:extLst>
                      <a:ext uri="{FF2B5EF4-FFF2-40B4-BE49-F238E27FC236}">
                        <a16:creationId xmlns:a16="http://schemas.microsoft.com/office/drawing/2014/main" id="{B7BE3B5D-B23E-CF4E-8E24-D3B07DEBC43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999573" y="238400"/>
                    <a:ext cx="4548" cy="7387799"/>
                  </a:xfrm>
                  <a:prstGeom prst="line">
                    <a:avLst/>
                  </a:prstGeom>
                  <a:ln w="762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Straight Connector 17">
                    <a:extLst>
                      <a:ext uri="{FF2B5EF4-FFF2-40B4-BE49-F238E27FC236}">
                        <a16:creationId xmlns:a16="http://schemas.microsoft.com/office/drawing/2014/main" id="{B3D9AED8-9810-024B-BAF4-C3694D6ED62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10736" y="3976000"/>
                    <a:ext cx="10120207" cy="30153"/>
                  </a:xfrm>
                  <a:prstGeom prst="line">
                    <a:avLst/>
                  </a:prstGeom>
                  <a:ln w="762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9F37AFB-872E-9945-8142-73BF20653A6A}"/>
                </a:ext>
              </a:extLst>
            </p:cNvPr>
            <p:cNvSpPr txBox="1"/>
            <p:nvPr/>
          </p:nvSpPr>
          <p:spPr>
            <a:xfrm>
              <a:off x="6999573" y="1683607"/>
              <a:ext cx="2092821" cy="3598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300" dirty="0"/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85A3B90-651C-6447-AFEC-62DF61D06F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948166"/>
              </p:ext>
            </p:extLst>
          </p:nvPr>
        </p:nvGraphicFramePr>
        <p:xfrm>
          <a:off x="91498" y="842569"/>
          <a:ext cx="1474667" cy="5996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4667">
                  <a:extLst>
                    <a:ext uri="{9D8B030D-6E8A-4147-A177-3AD203B41FA5}">
                      <a16:colId xmlns:a16="http://schemas.microsoft.com/office/drawing/2014/main" val="2819240205"/>
                    </a:ext>
                  </a:extLst>
                </a:gridCol>
              </a:tblGrid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Key Vocabulary</a:t>
                      </a:r>
                    </a:p>
                  </a:txBody>
                  <a:tcPr marL="74295" marR="74295" marT="37148" marB="3714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427921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area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5847262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perimeter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4504678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centimetres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580437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metres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7297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squares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549729"/>
                  </a:ext>
                </a:extLst>
              </a:tr>
              <a:tr h="398139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distance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7117280"/>
                  </a:ext>
                </a:extLst>
              </a:tr>
              <a:tr h="4368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millimetres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319732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kilometres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5050822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length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941459"/>
                  </a:ext>
                </a:extLst>
              </a:tr>
              <a:tr h="46975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width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448206"/>
                  </a:ext>
                </a:extLst>
              </a:tr>
              <a:tr h="443898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rectilinear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4864451"/>
                  </a:ext>
                </a:extLst>
              </a:tr>
              <a:tr h="4720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right angle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6860790"/>
                  </a:ext>
                </a:extLst>
              </a:tr>
            </a:tbl>
          </a:graphicData>
        </a:graphic>
      </p:graphicFrame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A4DF843-8EAF-C142-8521-F09D24C9D431}"/>
              </a:ext>
            </a:extLst>
          </p:cNvPr>
          <p:cNvCxnSpPr>
            <a:cxnSpLocks/>
          </p:cNvCxnSpPr>
          <p:nvPr/>
        </p:nvCxnSpPr>
        <p:spPr>
          <a:xfrm>
            <a:off x="1605519" y="800097"/>
            <a:ext cx="0" cy="6039128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1605519" y="1236746"/>
            <a:ext cx="4054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200" b="1" dirty="0">
                <a:latin typeface="Calibri" panose="020F0502020204030204" pitchFamily="34" charset="0"/>
              </a:rPr>
              <a:t>Area</a:t>
            </a:r>
            <a:r>
              <a:rPr lang="en-US" sz="1200" dirty="0">
                <a:latin typeface="Calibri" panose="020F0502020204030204" pitchFamily="34" charset="0"/>
              </a:rPr>
              <a:t> is the amount of space inside a shape.</a:t>
            </a:r>
          </a:p>
          <a:p>
            <a:pPr fontAlgn="base"/>
            <a:r>
              <a:rPr lang="en-US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Perimeter</a:t>
            </a:r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 is the total distance around the outside of a 2D shape</a:t>
            </a: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EEE83853-A561-ED41-93FD-A95A5B0EF8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022" y="1906011"/>
            <a:ext cx="3207965" cy="185535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1964F0E8-706C-E949-A154-0A1A53DE28C4}"/>
              </a:ext>
            </a:extLst>
          </p:cNvPr>
          <p:cNvSpPr/>
          <p:nvPr/>
        </p:nvSpPr>
        <p:spPr>
          <a:xfrm>
            <a:off x="5668676" y="1294181"/>
            <a:ext cx="40544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200" dirty="0">
                <a:latin typeface="Calibri" panose="020F0502020204030204" pitchFamily="34" charset="0"/>
              </a:rPr>
              <a:t>We can count squares to find the area of rectilinear shapes.</a:t>
            </a:r>
            <a:endParaRPr lang="en-US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C6509B8-92F0-3848-A0B0-5C2BB1EE2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638" y="1755846"/>
            <a:ext cx="3501817" cy="1901945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A824077C-7585-5941-90A8-432E7923C47F}"/>
              </a:ext>
            </a:extLst>
          </p:cNvPr>
          <p:cNvSpPr/>
          <p:nvPr/>
        </p:nvSpPr>
        <p:spPr>
          <a:xfrm>
            <a:off x="1626105" y="4353024"/>
            <a:ext cx="40544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200" dirty="0">
                <a:latin typeface="Calibri" panose="020F0502020204030204" pitchFamily="34" charset="0"/>
              </a:rPr>
              <a:t>A </a:t>
            </a:r>
            <a:r>
              <a:rPr lang="en-US" sz="1200" b="1" dirty="0">
                <a:latin typeface="Calibri" panose="020F0502020204030204" pitchFamily="34" charset="0"/>
              </a:rPr>
              <a:t>rectilinear shape </a:t>
            </a:r>
            <a:r>
              <a:rPr lang="en-US" sz="1200" dirty="0">
                <a:latin typeface="Calibri" panose="020F0502020204030204" pitchFamily="34" charset="0"/>
              </a:rPr>
              <a:t>is a </a:t>
            </a:r>
            <a:r>
              <a:rPr lang="en-US" sz="1200" b="1" dirty="0">
                <a:latin typeface="Calibri" panose="020F0502020204030204" pitchFamily="34" charset="0"/>
              </a:rPr>
              <a:t>2D shape </a:t>
            </a:r>
            <a:r>
              <a:rPr lang="en-US" sz="1200" dirty="0">
                <a:latin typeface="Calibri" panose="020F0502020204030204" pitchFamily="34" charset="0"/>
              </a:rPr>
              <a:t>whose sides all meet at a </a:t>
            </a:r>
            <a:r>
              <a:rPr lang="en-US" sz="1200" b="1" dirty="0">
                <a:latin typeface="Calibri" panose="020F0502020204030204" pitchFamily="34" charset="0"/>
              </a:rPr>
              <a:t>right angle </a:t>
            </a:r>
            <a:r>
              <a:rPr lang="en-US" sz="1200" dirty="0">
                <a:latin typeface="Calibri" panose="020F0502020204030204" pitchFamily="34" charset="0"/>
              </a:rPr>
              <a:t>(90 degrees).</a:t>
            </a:r>
          </a:p>
          <a:p>
            <a:pPr fontAlgn="base"/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We can make </a:t>
            </a:r>
            <a:r>
              <a:rPr lang="en-US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rectilinear shapes </a:t>
            </a:r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using a given number of squares as their area.</a:t>
            </a: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40148F09-0DE4-E947-AC0D-FF9CB819F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607" y="5141084"/>
            <a:ext cx="2871879" cy="16097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206A0B-8AF9-2040-BDF2-CBCDC03B70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7603" y="4413668"/>
            <a:ext cx="1473425" cy="5269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E18254-75B5-734B-848E-F2ED48431E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8522484" y="4080634"/>
            <a:ext cx="835070" cy="1501138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5228778B-197B-EE4F-A895-2A539FFCA6DC}"/>
              </a:ext>
            </a:extLst>
          </p:cNvPr>
          <p:cNvSpPr/>
          <p:nvPr/>
        </p:nvSpPr>
        <p:spPr>
          <a:xfrm>
            <a:off x="7242840" y="4503689"/>
            <a:ext cx="9297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is less than</a:t>
            </a:r>
          </a:p>
          <a:p>
            <a:pPr algn="ctr" fontAlgn="base"/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&lt;</a:t>
            </a: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66FFFA-54F6-124D-977C-FE764FDA81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5132" y="5393236"/>
            <a:ext cx="1035456" cy="13675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36BC80D-0D23-1948-8053-05B7792C5C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173741" y="5370378"/>
            <a:ext cx="738699" cy="1628927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A61DC6A6-DB46-184D-B84D-E419D6439C5C}"/>
              </a:ext>
            </a:extLst>
          </p:cNvPr>
          <p:cNvSpPr/>
          <p:nvPr/>
        </p:nvSpPr>
        <p:spPr>
          <a:xfrm>
            <a:off x="7417505" y="5941978"/>
            <a:ext cx="1086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is greater than</a:t>
            </a:r>
          </a:p>
          <a:p>
            <a:pPr algn="ctr" fontAlgn="base"/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t>&gt;</a:t>
            </a: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94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23E242B6D949409916C6BF47F07DB7" ma:contentTypeVersion="17" ma:contentTypeDescription="Create a new document." ma:contentTypeScope="" ma:versionID="12993120baf3548fc9e617daa619c134">
  <xsd:schema xmlns:xsd="http://www.w3.org/2001/XMLSchema" xmlns:xs="http://www.w3.org/2001/XMLSchema" xmlns:p="http://schemas.microsoft.com/office/2006/metadata/properties" xmlns:ns2="afc6618a-c939-4d7f-908d-c315518cab02" xmlns:ns3="0b999876-a7db-4e3a-aab8-b0459b5f15d7" targetNamespace="http://schemas.microsoft.com/office/2006/metadata/properties" ma:root="true" ma:fieldsID="ae7ddd22df0f68cd4630a439babb9216" ns2:_="" ns3:_="">
    <xsd:import namespace="afc6618a-c939-4d7f-908d-c315518cab02"/>
    <xsd:import namespace="0b999876-a7db-4e3a-aab8-b0459b5f1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c6618a-c939-4d7f-908d-c315518cab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80e29f2-16a6-4a3b-997e-7446bf6989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999876-a7db-4e3a-aab8-b0459b5f15d7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a3a17555-5a36-41d4-abf3-c07f02318466}" ma:internalName="TaxCatchAll" ma:showField="CatchAllData" ma:web="0b999876-a7db-4e3a-aab8-b0459b5f1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fc6618a-c939-4d7f-908d-c315518cab02">
      <Terms xmlns="http://schemas.microsoft.com/office/infopath/2007/PartnerControls"/>
    </lcf76f155ced4ddcb4097134ff3c332f>
    <TaxCatchAll xmlns="0b999876-a7db-4e3a-aab8-b0459b5f15d7" xsi:nil="true"/>
    <MediaLengthInSeconds xmlns="afc6618a-c939-4d7f-908d-c315518cab0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DE397B-54B7-45A8-B8A4-4EB27F0F7D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c6618a-c939-4d7f-908d-c315518cab02"/>
    <ds:schemaRef ds:uri="0b999876-a7db-4e3a-aab8-b0459b5f1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AD040E-694F-45A4-9099-9DBC910459F8}">
  <ds:schemaRefs>
    <ds:schemaRef ds:uri="http://schemas.microsoft.com/office/2006/metadata/properties"/>
    <ds:schemaRef ds:uri="http://schemas.microsoft.com/office/infopath/2007/PartnerControls"/>
    <ds:schemaRef ds:uri="f8b75342-4ba7-494a-9891-1219052a6a3e"/>
    <ds:schemaRef ds:uri="afc6618a-c939-4d7f-908d-c315518cab02"/>
    <ds:schemaRef ds:uri="0b999876-a7db-4e3a-aab8-b0459b5f15d7"/>
  </ds:schemaRefs>
</ds:datastoreItem>
</file>

<file path=customXml/itemProps3.xml><?xml version="1.0" encoding="utf-8"?>
<ds:datastoreItem xmlns:ds="http://schemas.openxmlformats.org/officeDocument/2006/customXml" ds:itemID="{40ABEBE9-9B10-4574-8A7C-52584316163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489</TotalTime>
  <Words>113</Words>
  <Application>Microsoft Office PowerPoint</Application>
  <PresentationFormat>A4 Paper (210x297 mm)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Fennell</dc:creator>
  <cp:lastModifiedBy>Claire Morgan</cp:lastModifiedBy>
  <cp:revision>48</cp:revision>
  <dcterms:created xsi:type="dcterms:W3CDTF">2020-05-11T14:17:52Z</dcterms:created>
  <dcterms:modified xsi:type="dcterms:W3CDTF">2023-12-18T11:58:50Z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0x0101001D23E242B6D949409916C6BF47F07DB7</vt:lpwstr>
  </property>
  <property fmtid="{D5CDD505-2E9C-101B-9397-08002B2CF9AE}" pid="3" name="MediaServiceImageTags">
    <vt:lpwstr/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